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824" r:id="rId1"/>
  </p:sldMasterIdLst>
  <p:notesMasterIdLst>
    <p:notesMasterId r:id="rId11"/>
  </p:notesMasterIdLst>
  <p:sldIdLst>
    <p:sldId id="346" r:id="rId2"/>
    <p:sldId id="313" r:id="rId3"/>
    <p:sldId id="390" r:id="rId4"/>
    <p:sldId id="347" r:id="rId5"/>
    <p:sldId id="396" r:id="rId6"/>
    <p:sldId id="397" r:id="rId7"/>
    <p:sldId id="348" r:id="rId8"/>
    <p:sldId id="392" r:id="rId9"/>
    <p:sldId id="3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esław Żak" initials="WŻ" lastIdx="4" clrIdx="0">
    <p:extLst>
      <p:ext uri="{19B8F6BF-5375-455C-9EA6-DF929625EA0E}">
        <p15:presenceInfo xmlns:p15="http://schemas.microsoft.com/office/powerpoint/2012/main" userId="S-1-5-21-1898423533-3145751858-3460245162-5018" providerId="AD"/>
      </p:ext>
    </p:extLst>
  </p:cmAuthor>
  <p:cmAuthor id="2" name="Oliwia Safin" initials="OS" lastIdx="1" clrIdx="1">
    <p:extLst>
      <p:ext uri="{19B8F6BF-5375-455C-9EA6-DF929625EA0E}">
        <p15:presenceInfo xmlns:p15="http://schemas.microsoft.com/office/powerpoint/2012/main" userId="Oliwia Saf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99CC"/>
    <a:srgbClr val="99CCFF"/>
    <a:srgbClr val="90C226"/>
    <a:srgbClr val="EEF4E8"/>
    <a:srgbClr val="6CC25E"/>
    <a:srgbClr val="2D832F"/>
    <a:srgbClr val="D45C2C"/>
    <a:srgbClr val="E6801A"/>
    <a:srgbClr val="1C5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46" autoAdjust="0"/>
    <p:restoredTop sz="78442" autoAdjust="0"/>
  </p:normalViewPr>
  <p:slideViewPr>
    <p:cSldViewPr snapToGrid="0">
      <p:cViewPr varScale="1">
        <p:scale>
          <a:sx n="67" d="100"/>
          <a:sy n="67" d="100"/>
        </p:scale>
        <p:origin x="90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58" y="13665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146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5D32E8-609F-467C-946D-0A78A67ECE5F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4CFADF7-E17C-4F39-B269-D8DD0E4A99A6}">
      <dgm:prSet phldrT="[Tekst]"/>
      <dgm:spPr/>
      <dgm:t>
        <a:bodyPr/>
        <a:lstStyle/>
        <a:p>
          <a:r>
            <a:rPr lang="pl-PL" altLang="pl-PL" b="1" dirty="0">
              <a:latin typeface="Arial" panose="020B0604020202020204" pitchFamily="34" charset="0"/>
            </a:rPr>
            <a:t>wypełnienie obowiązku ustawowego</a:t>
          </a:r>
          <a:endParaRPr lang="pl-PL" b="1" dirty="0">
            <a:latin typeface="Arial" panose="020B0604020202020204" pitchFamily="34" charset="0"/>
          </a:endParaRPr>
        </a:p>
      </dgm:t>
    </dgm:pt>
    <dgm:pt modelId="{6A11B3E9-7754-4479-992C-A419B4C621C6}" type="parTrans" cxnId="{1D83A848-3EB2-472D-8D33-69AB7BFF1AFD}">
      <dgm:prSet/>
      <dgm:spPr/>
      <dgm:t>
        <a:bodyPr/>
        <a:lstStyle/>
        <a:p>
          <a:endParaRPr lang="pl-PL"/>
        </a:p>
      </dgm:t>
    </dgm:pt>
    <dgm:pt modelId="{B4742F6E-A52B-4E57-8870-AAE7ED0D23C5}" type="sibTrans" cxnId="{1D83A848-3EB2-472D-8D33-69AB7BFF1AFD}">
      <dgm:prSet/>
      <dgm:spPr/>
      <dgm:t>
        <a:bodyPr/>
        <a:lstStyle/>
        <a:p>
          <a:endParaRPr lang="pl-PL"/>
        </a:p>
      </dgm:t>
    </dgm:pt>
    <dgm:pt modelId="{F4138FDF-5E55-48D7-9AC5-9931CCF84513}">
      <dgm:prSet phldrT="[Tekst]"/>
      <dgm:spPr/>
      <dgm:t>
        <a:bodyPr/>
        <a:lstStyle/>
        <a:p>
          <a:r>
            <a:rPr lang="pl-PL" altLang="pl-PL" b="1" dirty="0">
              <a:latin typeface="Arial" panose="020B0604020202020204" pitchFamily="34" charset="0"/>
            </a:rPr>
            <a:t>ocena stanu aktualnego i przewidywanych zmian zapotrzebowania na ciepło, energię elektryczną i paliwa gazowe</a:t>
          </a:r>
          <a:endParaRPr lang="pl-PL" b="1" dirty="0">
            <a:latin typeface="Arial" panose="020B0604020202020204" pitchFamily="34" charset="0"/>
          </a:endParaRPr>
        </a:p>
      </dgm:t>
    </dgm:pt>
    <dgm:pt modelId="{5D8425F9-C813-49C9-89E2-D220DBDF14A2}" type="parTrans" cxnId="{64995F3B-3EFF-4494-9A89-C52E3FE0393D}">
      <dgm:prSet/>
      <dgm:spPr/>
      <dgm:t>
        <a:bodyPr/>
        <a:lstStyle/>
        <a:p>
          <a:endParaRPr lang="pl-PL"/>
        </a:p>
      </dgm:t>
    </dgm:pt>
    <dgm:pt modelId="{38CFAE1D-6DDE-439B-99F3-9B563AAC428D}" type="sibTrans" cxnId="{64995F3B-3EFF-4494-9A89-C52E3FE0393D}">
      <dgm:prSet/>
      <dgm:spPr/>
      <dgm:t>
        <a:bodyPr/>
        <a:lstStyle/>
        <a:p>
          <a:endParaRPr lang="pl-PL"/>
        </a:p>
      </dgm:t>
    </dgm:pt>
    <dgm:pt modelId="{1B11E51E-1F69-49B0-94C2-94976A1CDA41}">
      <dgm:prSet phldrT="[Tekst]"/>
      <dgm:spPr/>
      <dgm:t>
        <a:bodyPr/>
        <a:lstStyle/>
        <a:p>
          <a:r>
            <a:rPr lang="pl-PL" b="1" dirty="0">
              <a:latin typeface="Arial" panose="020B0604020202020204" pitchFamily="34" charset="0"/>
            </a:rPr>
            <a:t>określenie przedsięwzięć racjonalizujących użytkowanie ciepła, energii elektrycznej i paliw gazowych</a:t>
          </a:r>
        </a:p>
      </dgm:t>
    </dgm:pt>
    <dgm:pt modelId="{BFAB0ECE-C8E7-4910-9EAF-1570FDCDE462}" type="parTrans" cxnId="{95265F69-E0B3-424A-80F2-8E2C8B1CF4DB}">
      <dgm:prSet/>
      <dgm:spPr/>
      <dgm:t>
        <a:bodyPr/>
        <a:lstStyle/>
        <a:p>
          <a:endParaRPr lang="pl-PL"/>
        </a:p>
      </dgm:t>
    </dgm:pt>
    <dgm:pt modelId="{064D8A74-C979-413F-8D55-493E8D6D8994}" type="sibTrans" cxnId="{95265F69-E0B3-424A-80F2-8E2C8B1CF4DB}">
      <dgm:prSet/>
      <dgm:spPr/>
      <dgm:t>
        <a:bodyPr/>
        <a:lstStyle/>
        <a:p>
          <a:endParaRPr lang="pl-PL"/>
        </a:p>
      </dgm:t>
    </dgm:pt>
    <dgm:pt modelId="{CB841F43-22EB-441C-B47B-7858CDBB038C}" type="pres">
      <dgm:prSet presAssocID="{8F5D32E8-609F-467C-946D-0A78A67ECE5F}" presName="Name0" presStyleCnt="0">
        <dgm:presLayoutVars>
          <dgm:chMax val="7"/>
          <dgm:chPref val="7"/>
          <dgm:dir/>
        </dgm:presLayoutVars>
      </dgm:prSet>
      <dgm:spPr/>
    </dgm:pt>
    <dgm:pt modelId="{D528B152-B8C8-4B2F-AA14-AABC49787FE4}" type="pres">
      <dgm:prSet presAssocID="{8F5D32E8-609F-467C-946D-0A78A67ECE5F}" presName="Name1" presStyleCnt="0"/>
      <dgm:spPr/>
    </dgm:pt>
    <dgm:pt modelId="{7E8F06C9-5907-4C9D-A1BB-02023453BF68}" type="pres">
      <dgm:prSet presAssocID="{8F5D32E8-609F-467C-946D-0A78A67ECE5F}" presName="cycle" presStyleCnt="0"/>
      <dgm:spPr/>
    </dgm:pt>
    <dgm:pt modelId="{120CF6ED-C941-407A-A511-727BB1346DF6}" type="pres">
      <dgm:prSet presAssocID="{8F5D32E8-609F-467C-946D-0A78A67ECE5F}" presName="srcNode" presStyleLbl="node1" presStyleIdx="0" presStyleCnt="3"/>
      <dgm:spPr/>
    </dgm:pt>
    <dgm:pt modelId="{651621C5-609F-4FFD-AF1D-5D30975A486B}" type="pres">
      <dgm:prSet presAssocID="{8F5D32E8-609F-467C-946D-0A78A67ECE5F}" presName="conn" presStyleLbl="parChTrans1D2" presStyleIdx="0" presStyleCnt="1"/>
      <dgm:spPr/>
    </dgm:pt>
    <dgm:pt modelId="{A8696A28-05EA-45B5-996C-B155ABAC8925}" type="pres">
      <dgm:prSet presAssocID="{8F5D32E8-609F-467C-946D-0A78A67ECE5F}" presName="extraNode" presStyleLbl="node1" presStyleIdx="0" presStyleCnt="3"/>
      <dgm:spPr/>
    </dgm:pt>
    <dgm:pt modelId="{7BB201F0-C685-4DC4-9BA8-BFE000554DF7}" type="pres">
      <dgm:prSet presAssocID="{8F5D32E8-609F-467C-946D-0A78A67ECE5F}" presName="dstNode" presStyleLbl="node1" presStyleIdx="0" presStyleCnt="3"/>
      <dgm:spPr/>
    </dgm:pt>
    <dgm:pt modelId="{5B28FB38-9D61-4D52-808D-0F53A54612AB}" type="pres">
      <dgm:prSet presAssocID="{A4CFADF7-E17C-4F39-B269-D8DD0E4A99A6}" presName="text_1" presStyleLbl="node1" presStyleIdx="0" presStyleCnt="3">
        <dgm:presLayoutVars>
          <dgm:bulletEnabled val="1"/>
        </dgm:presLayoutVars>
      </dgm:prSet>
      <dgm:spPr/>
    </dgm:pt>
    <dgm:pt modelId="{DD95C746-8324-43BD-8C86-B041FFD9477D}" type="pres">
      <dgm:prSet presAssocID="{A4CFADF7-E17C-4F39-B269-D8DD0E4A99A6}" presName="accent_1" presStyleCnt="0"/>
      <dgm:spPr/>
    </dgm:pt>
    <dgm:pt modelId="{6EE08788-6EDD-423C-BDD3-A9AFFE1E9EB5}" type="pres">
      <dgm:prSet presAssocID="{A4CFADF7-E17C-4F39-B269-D8DD0E4A99A6}" presName="accentRepeatNode" presStyleLbl="solidFgAcc1" presStyleIdx="0" presStyleCnt="3"/>
      <dgm:spPr/>
    </dgm:pt>
    <dgm:pt modelId="{F42FC80F-F749-4CB4-BEA3-9ED9E269BCDE}" type="pres">
      <dgm:prSet presAssocID="{F4138FDF-5E55-48D7-9AC5-9931CCF84513}" presName="text_2" presStyleLbl="node1" presStyleIdx="1" presStyleCnt="3">
        <dgm:presLayoutVars>
          <dgm:bulletEnabled val="1"/>
        </dgm:presLayoutVars>
      </dgm:prSet>
      <dgm:spPr/>
    </dgm:pt>
    <dgm:pt modelId="{D97B904A-23C5-4BB1-ABBD-8C83ADDE98E9}" type="pres">
      <dgm:prSet presAssocID="{F4138FDF-5E55-48D7-9AC5-9931CCF84513}" presName="accent_2" presStyleCnt="0"/>
      <dgm:spPr/>
    </dgm:pt>
    <dgm:pt modelId="{B4F7D56F-40BA-4F3D-BF63-106DF20A76C4}" type="pres">
      <dgm:prSet presAssocID="{F4138FDF-5E55-48D7-9AC5-9931CCF84513}" presName="accentRepeatNode" presStyleLbl="solidFgAcc1" presStyleIdx="1" presStyleCnt="3"/>
      <dgm:spPr/>
    </dgm:pt>
    <dgm:pt modelId="{48F821DF-7CF7-4762-A184-F9AE5C5DA936}" type="pres">
      <dgm:prSet presAssocID="{1B11E51E-1F69-49B0-94C2-94976A1CDA41}" presName="text_3" presStyleLbl="node1" presStyleIdx="2" presStyleCnt="3">
        <dgm:presLayoutVars>
          <dgm:bulletEnabled val="1"/>
        </dgm:presLayoutVars>
      </dgm:prSet>
      <dgm:spPr/>
    </dgm:pt>
    <dgm:pt modelId="{87E4DEE4-9929-408A-95CA-AE20A5A2BE76}" type="pres">
      <dgm:prSet presAssocID="{1B11E51E-1F69-49B0-94C2-94976A1CDA41}" presName="accent_3" presStyleCnt="0"/>
      <dgm:spPr/>
    </dgm:pt>
    <dgm:pt modelId="{0CCDCC5C-9048-4A02-881F-BC0D8D6C5A73}" type="pres">
      <dgm:prSet presAssocID="{1B11E51E-1F69-49B0-94C2-94976A1CDA41}" presName="accentRepeatNode" presStyleLbl="solidFgAcc1" presStyleIdx="2" presStyleCnt="3"/>
      <dgm:spPr/>
    </dgm:pt>
  </dgm:ptLst>
  <dgm:cxnLst>
    <dgm:cxn modelId="{49BE3322-40CE-4C8E-85CC-E3D5071EA5A2}" type="presOf" srcId="{8F5D32E8-609F-467C-946D-0A78A67ECE5F}" destId="{CB841F43-22EB-441C-B47B-7858CDBB038C}" srcOrd="0" destOrd="0" presId="urn:microsoft.com/office/officeart/2008/layout/VerticalCurvedList"/>
    <dgm:cxn modelId="{64995F3B-3EFF-4494-9A89-C52E3FE0393D}" srcId="{8F5D32E8-609F-467C-946D-0A78A67ECE5F}" destId="{F4138FDF-5E55-48D7-9AC5-9931CCF84513}" srcOrd="1" destOrd="0" parTransId="{5D8425F9-C813-49C9-89E2-D220DBDF14A2}" sibTransId="{38CFAE1D-6DDE-439B-99F3-9B563AAC428D}"/>
    <dgm:cxn modelId="{DF0B0565-1624-445F-A378-2DEAA02DBCAE}" type="presOf" srcId="{B4742F6E-A52B-4E57-8870-AAE7ED0D23C5}" destId="{651621C5-609F-4FFD-AF1D-5D30975A486B}" srcOrd="0" destOrd="0" presId="urn:microsoft.com/office/officeart/2008/layout/VerticalCurvedList"/>
    <dgm:cxn modelId="{1D83A848-3EB2-472D-8D33-69AB7BFF1AFD}" srcId="{8F5D32E8-609F-467C-946D-0A78A67ECE5F}" destId="{A4CFADF7-E17C-4F39-B269-D8DD0E4A99A6}" srcOrd="0" destOrd="0" parTransId="{6A11B3E9-7754-4479-992C-A419B4C621C6}" sibTransId="{B4742F6E-A52B-4E57-8870-AAE7ED0D23C5}"/>
    <dgm:cxn modelId="{95265F69-E0B3-424A-80F2-8E2C8B1CF4DB}" srcId="{8F5D32E8-609F-467C-946D-0A78A67ECE5F}" destId="{1B11E51E-1F69-49B0-94C2-94976A1CDA41}" srcOrd="2" destOrd="0" parTransId="{BFAB0ECE-C8E7-4910-9EAF-1570FDCDE462}" sibTransId="{064D8A74-C979-413F-8D55-493E8D6D8994}"/>
    <dgm:cxn modelId="{26EAEA4A-F5CC-4BFE-8542-04FD68CE4829}" type="presOf" srcId="{1B11E51E-1F69-49B0-94C2-94976A1CDA41}" destId="{48F821DF-7CF7-4762-A184-F9AE5C5DA936}" srcOrd="0" destOrd="0" presId="urn:microsoft.com/office/officeart/2008/layout/VerticalCurvedList"/>
    <dgm:cxn modelId="{A8BEBA93-5913-40E5-87DD-629360930FCD}" type="presOf" srcId="{A4CFADF7-E17C-4F39-B269-D8DD0E4A99A6}" destId="{5B28FB38-9D61-4D52-808D-0F53A54612AB}" srcOrd="0" destOrd="0" presId="urn:microsoft.com/office/officeart/2008/layout/VerticalCurvedList"/>
    <dgm:cxn modelId="{713BA8B7-BEFB-4DDB-9D5D-34856E2CE74E}" type="presOf" srcId="{F4138FDF-5E55-48D7-9AC5-9931CCF84513}" destId="{F42FC80F-F749-4CB4-BEA3-9ED9E269BCDE}" srcOrd="0" destOrd="0" presId="urn:microsoft.com/office/officeart/2008/layout/VerticalCurvedList"/>
    <dgm:cxn modelId="{5C65610B-CAFD-4438-8EC0-ACA9434EEBE5}" type="presParOf" srcId="{CB841F43-22EB-441C-B47B-7858CDBB038C}" destId="{D528B152-B8C8-4B2F-AA14-AABC49787FE4}" srcOrd="0" destOrd="0" presId="urn:microsoft.com/office/officeart/2008/layout/VerticalCurvedList"/>
    <dgm:cxn modelId="{BEA8C2F3-8757-48EC-9A0E-47B9C51F07D0}" type="presParOf" srcId="{D528B152-B8C8-4B2F-AA14-AABC49787FE4}" destId="{7E8F06C9-5907-4C9D-A1BB-02023453BF68}" srcOrd="0" destOrd="0" presId="urn:microsoft.com/office/officeart/2008/layout/VerticalCurvedList"/>
    <dgm:cxn modelId="{E7AD4D04-08F2-4FF2-8287-38A8029E9946}" type="presParOf" srcId="{7E8F06C9-5907-4C9D-A1BB-02023453BF68}" destId="{120CF6ED-C941-407A-A511-727BB1346DF6}" srcOrd="0" destOrd="0" presId="urn:microsoft.com/office/officeart/2008/layout/VerticalCurvedList"/>
    <dgm:cxn modelId="{B0D356BD-93EF-4EAF-97F1-DCA831ABB55D}" type="presParOf" srcId="{7E8F06C9-5907-4C9D-A1BB-02023453BF68}" destId="{651621C5-609F-4FFD-AF1D-5D30975A486B}" srcOrd="1" destOrd="0" presId="urn:microsoft.com/office/officeart/2008/layout/VerticalCurvedList"/>
    <dgm:cxn modelId="{57CCA238-9D1E-4CCD-AD01-FF25F7ABE461}" type="presParOf" srcId="{7E8F06C9-5907-4C9D-A1BB-02023453BF68}" destId="{A8696A28-05EA-45B5-996C-B155ABAC8925}" srcOrd="2" destOrd="0" presId="urn:microsoft.com/office/officeart/2008/layout/VerticalCurvedList"/>
    <dgm:cxn modelId="{8D9A8F85-B627-45E4-BDB1-1DF4A7280F1C}" type="presParOf" srcId="{7E8F06C9-5907-4C9D-A1BB-02023453BF68}" destId="{7BB201F0-C685-4DC4-9BA8-BFE000554DF7}" srcOrd="3" destOrd="0" presId="urn:microsoft.com/office/officeart/2008/layout/VerticalCurvedList"/>
    <dgm:cxn modelId="{249574F1-BFEE-48D1-AE4C-5D28F8CFD5E2}" type="presParOf" srcId="{D528B152-B8C8-4B2F-AA14-AABC49787FE4}" destId="{5B28FB38-9D61-4D52-808D-0F53A54612AB}" srcOrd="1" destOrd="0" presId="urn:microsoft.com/office/officeart/2008/layout/VerticalCurvedList"/>
    <dgm:cxn modelId="{0EBC17C7-6E95-430A-A9D7-61745A4352D0}" type="presParOf" srcId="{D528B152-B8C8-4B2F-AA14-AABC49787FE4}" destId="{DD95C746-8324-43BD-8C86-B041FFD9477D}" srcOrd="2" destOrd="0" presId="urn:microsoft.com/office/officeart/2008/layout/VerticalCurvedList"/>
    <dgm:cxn modelId="{13C6849F-FB94-4CB8-88ED-178FA42452B9}" type="presParOf" srcId="{DD95C746-8324-43BD-8C86-B041FFD9477D}" destId="{6EE08788-6EDD-423C-BDD3-A9AFFE1E9EB5}" srcOrd="0" destOrd="0" presId="urn:microsoft.com/office/officeart/2008/layout/VerticalCurvedList"/>
    <dgm:cxn modelId="{E3D0C194-E915-4839-A309-88CB12A7114F}" type="presParOf" srcId="{D528B152-B8C8-4B2F-AA14-AABC49787FE4}" destId="{F42FC80F-F749-4CB4-BEA3-9ED9E269BCDE}" srcOrd="3" destOrd="0" presId="urn:microsoft.com/office/officeart/2008/layout/VerticalCurvedList"/>
    <dgm:cxn modelId="{CD6095FE-6E31-4EE5-8956-FBABA37BA319}" type="presParOf" srcId="{D528B152-B8C8-4B2F-AA14-AABC49787FE4}" destId="{D97B904A-23C5-4BB1-ABBD-8C83ADDE98E9}" srcOrd="4" destOrd="0" presId="urn:microsoft.com/office/officeart/2008/layout/VerticalCurvedList"/>
    <dgm:cxn modelId="{1456CC75-A01B-4C66-B1D2-EE2451DC629D}" type="presParOf" srcId="{D97B904A-23C5-4BB1-ABBD-8C83ADDE98E9}" destId="{B4F7D56F-40BA-4F3D-BF63-106DF20A76C4}" srcOrd="0" destOrd="0" presId="urn:microsoft.com/office/officeart/2008/layout/VerticalCurvedList"/>
    <dgm:cxn modelId="{F74B7012-6E6C-4933-BA9D-498BC7A80408}" type="presParOf" srcId="{D528B152-B8C8-4B2F-AA14-AABC49787FE4}" destId="{48F821DF-7CF7-4762-A184-F9AE5C5DA936}" srcOrd="5" destOrd="0" presId="urn:microsoft.com/office/officeart/2008/layout/VerticalCurvedList"/>
    <dgm:cxn modelId="{0C546BB7-6B7D-4D16-A3B3-D96FDBAC8540}" type="presParOf" srcId="{D528B152-B8C8-4B2F-AA14-AABC49787FE4}" destId="{87E4DEE4-9929-408A-95CA-AE20A5A2BE76}" srcOrd="6" destOrd="0" presId="urn:microsoft.com/office/officeart/2008/layout/VerticalCurvedList"/>
    <dgm:cxn modelId="{9B32A175-E24D-4A3B-84C8-4DD60137E1C7}" type="presParOf" srcId="{87E4DEE4-9929-408A-95CA-AE20A5A2BE76}" destId="{0CCDCC5C-9048-4A02-881F-BC0D8D6C5A7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C195BB-8603-409A-AD62-7EB9A8680AF2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4F8A14F-BB52-4203-B988-21E2537B59D1}">
      <dgm:prSet phldrT="[Tekst]"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pl-PL" sz="1600" b="1" dirty="0">
              <a:latin typeface="Arial" panose="020B0604020202020204" pitchFamily="34" charset="0"/>
              <a:cs typeface="Arial" panose="020B0604020202020204" pitchFamily="34" charset="0"/>
            </a:rPr>
            <a:t>Regionalny Dyrektor Ochrony Środowiska we Wrocławiu</a:t>
          </a:r>
          <a:br>
            <a:rPr lang="pl-PL" sz="1600" b="1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dirty="0">
              <a:latin typeface="Arial" panose="020B0604020202020204" pitchFamily="34" charset="0"/>
              <a:cs typeface="Arial" panose="020B0604020202020204" pitchFamily="34" charset="0"/>
            </a:rPr>
            <a:t>Opinia: WSI.411.2.98.2025.AP z dnia 12 września 2025 r.</a:t>
          </a:r>
        </a:p>
      </dgm:t>
    </dgm:pt>
    <dgm:pt modelId="{E6AD7DBE-2B95-417C-A66F-0A2A8B72EBFD}" type="parTrans" cxnId="{156E631D-DC27-4772-B88F-51FC5A987EB5}">
      <dgm:prSet/>
      <dgm:spPr/>
      <dgm:t>
        <a:bodyPr/>
        <a:lstStyle/>
        <a:p>
          <a:endParaRPr lang="pl-PL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2482C7-F1DE-4D18-836D-9BCBE7E34918}" type="sibTrans" cxnId="{156E631D-DC27-4772-B88F-51FC5A987EB5}">
      <dgm:prSet/>
      <dgm:spPr/>
      <dgm:t>
        <a:bodyPr/>
        <a:lstStyle/>
        <a:p>
          <a:endParaRPr lang="pl-PL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E7EA1E-8328-4558-8325-2EEE5E9004E9}">
      <dgm:prSet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pl-PL" sz="1600" b="1" dirty="0">
              <a:latin typeface="Arial" panose="020B0604020202020204" pitchFamily="34" charset="0"/>
              <a:cs typeface="Arial" panose="020B0604020202020204" pitchFamily="34" charset="0"/>
            </a:rPr>
            <a:t>Dolnośląski Państwowy Wojewódzki Inspektor Sanitarny</a:t>
          </a:r>
          <a:br>
            <a:rPr lang="pl-PL" sz="1600" b="1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dirty="0">
              <a:latin typeface="Arial" panose="020B0604020202020204" pitchFamily="34" charset="0"/>
              <a:cs typeface="Arial" panose="020B0604020202020204" pitchFamily="34" charset="0"/>
            </a:rPr>
            <a:t>Opinia: ZNS.9022.4.67.2025. MM z dnia 28 sierpnia 2025 r.</a:t>
          </a:r>
        </a:p>
      </dgm:t>
    </dgm:pt>
    <dgm:pt modelId="{A96F77CC-202C-4154-A54A-F6EBE7672B8B}" type="parTrans" cxnId="{72C745EE-0D56-40E8-9D0C-80CDA3F8DB71}">
      <dgm:prSet/>
      <dgm:spPr/>
      <dgm:t>
        <a:bodyPr/>
        <a:lstStyle/>
        <a:p>
          <a:endParaRPr lang="pl-PL" sz="1600"/>
        </a:p>
      </dgm:t>
    </dgm:pt>
    <dgm:pt modelId="{360DF72E-2226-4D2A-82B7-A245A6623AA9}" type="sibTrans" cxnId="{72C745EE-0D56-40E8-9D0C-80CDA3F8DB71}">
      <dgm:prSet/>
      <dgm:spPr/>
      <dgm:t>
        <a:bodyPr/>
        <a:lstStyle/>
        <a:p>
          <a:endParaRPr lang="pl-PL" sz="1600"/>
        </a:p>
      </dgm:t>
    </dgm:pt>
    <dgm:pt modelId="{5F777683-958D-4A93-A346-B8A5BC0AA005}">
      <dgm:prSet phldrT="[Tekst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pl-PL" sz="1600" dirty="0">
              <a:latin typeface="Arial" panose="020B0604020202020204" pitchFamily="34" charset="0"/>
              <a:cs typeface="Arial" panose="020B0604020202020204" pitchFamily="34" charset="0"/>
            </a:rPr>
            <a:t>Regionalny Dyrektor Ochrony Środowiska we Wrocławiu stwierdził, iż nie zachodzą przesłanki od przeprowadzenia strategicznej oceny oddziaływania na środowisko dla Projektu.</a:t>
          </a:r>
        </a:p>
      </dgm:t>
    </dgm:pt>
    <dgm:pt modelId="{64AC59CC-4986-4DBE-8E93-5683AFAC7910}" type="parTrans" cxnId="{9EC74FE8-B129-4307-A9F2-309978918863}">
      <dgm:prSet/>
      <dgm:spPr/>
      <dgm:t>
        <a:bodyPr/>
        <a:lstStyle/>
        <a:p>
          <a:endParaRPr lang="pl-PL" sz="1600"/>
        </a:p>
      </dgm:t>
    </dgm:pt>
    <dgm:pt modelId="{5F206B70-5919-426F-AA4A-90F0F9060FF7}" type="sibTrans" cxnId="{9EC74FE8-B129-4307-A9F2-309978918863}">
      <dgm:prSet/>
      <dgm:spPr/>
      <dgm:t>
        <a:bodyPr/>
        <a:lstStyle/>
        <a:p>
          <a:endParaRPr lang="pl-PL" sz="1600"/>
        </a:p>
      </dgm:t>
    </dgm:pt>
    <dgm:pt modelId="{ACE80E2C-0B3A-4416-BDD8-6C5CFD2B8057}">
      <dgm:prSet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pl-PL" sz="1600" dirty="0">
              <a:latin typeface="Arial" panose="020B0604020202020204" pitchFamily="34" charset="0"/>
            </a:rPr>
            <a:t>Dolnośląski Państwowy Wojewódzki Inspektor Sanitarny uzgodnił bez uwag zamiar odstąpienia od przeprowadzenia strategicznej oceny oddziaływania na środowisko dla Projektu.</a:t>
          </a:r>
          <a:endParaRPr lang="pl-PL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45A570-47A5-48D8-AC37-A0DF339DA9F9}" type="parTrans" cxnId="{926859C5-FEB8-4ED0-BF52-4CC6337486BC}">
      <dgm:prSet/>
      <dgm:spPr/>
      <dgm:t>
        <a:bodyPr/>
        <a:lstStyle/>
        <a:p>
          <a:endParaRPr lang="pl-PL" sz="1600"/>
        </a:p>
      </dgm:t>
    </dgm:pt>
    <dgm:pt modelId="{7AC8D72E-CBE2-43EE-B5C0-E02EDA73D5C0}" type="sibTrans" cxnId="{926859C5-FEB8-4ED0-BF52-4CC6337486BC}">
      <dgm:prSet/>
      <dgm:spPr/>
      <dgm:t>
        <a:bodyPr/>
        <a:lstStyle/>
        <a:p>
          <a:endParaRPr lang="pl-PL" sz="1600"/>
        </a:p>
      </dgm:t>
    </dgm:pt>
    <dgm:pt modelId="{7444AAFD-7C86-43BE-BB73-1C2C55191EDF}">
      <dgm:prSet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pl-PL" sz="1600" baseline="0" dirty="0">
              <a:latin typeface="Arial" panose="020B0604020202020204" pitchFamily="34" charset="0"/>
              <a:cs typeface="Arial" panose="020B0604020202020204" pitchFamily="34" charset="0"/>
            </a:rPr>
            <a:t>Na podstawie art. 19 ust. 5 ustawy Prawo energetyczne zwrócono się </a:t>
          </a:r>
          <a:br>
            <a:rPr lang="pl-PL" sz="1600" baseline="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aseline="0" dirty="0">
              <a:latin typeface="Arial" panose="020B0604020202020204" pitchFamily="34" charset="0"/>
              <a:cs typeface="Arial" panose="020B0604020202020204" pitchFamily="34" charset="0"/>
            </a:rPr>
            <a:t>z prośbą o zaopiniowanie projektu dokumentu do Zarządu Województwa Dolnośląskiego, który pozytywnie zaopiniował dokument</a:t>
          </a:r>
          <a:r>
            <a:rPr lang="pl-PL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3BD69C2A-EC4C-4AA4-B75B-C8F2C38E2094}" type="parTrans" cxnId="{999E7730-B15D-4AAA-BF65-6796BB2821E1}">
      <dgm:prSet/>
      <dgm:spPr/>
      <dgm:t>
        <a:bodyPr/>
        <a:lstStyle/>
        <a:p>
          <a:endParaRPr lang="pl-PL" sz="1600"/>
        </a:p>
      </dgm:t>
    </dgm:pt>
    <dgm:pt modelId="{21BF8D28-3860-4C8C-A6BA-4A8526E8DD79}" type="sibTrans" cxnId="{999E7730-B15D-4AAA-BF65-6796BB2821E1}">
      <dgm:prSet/>
      <dgm:spPr/>
      <dgm:t>
        <a:bodyPr/>
        <a:lstStyle/>
        <a:p>
          <a:endParaRPr lang="pl-PL" sz="1600"/>
        </a:p>
      </dgm:t>
    </dgm:pt>
    <dgm:pt modelId="{0CE61E50-AE11-48DB-A8D4-3A489B1BC00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l-PL" sz="1600" b="1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rPr>
            <a:t>Zarząd Województwa Dolnośląskiego</a:t>
          </a:r>
          <a:br>
            <a:rPr lang="pl-PL" sz="1600" b="1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rPr>
          </a:br>
          <a:r>
            <a:rPr lang="pl-PL" sz="1600" b="1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rPr>
            <a:t>Uchwała: Nr 2957/VII/25 z dnia 30 września 2025 r. </a:t>
          </a:r>
          <a:endParaRPr lang="pl-PL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371A88-4C23-4CDB-828E-EE05486F48BE}" type="sibTrans" cxnId="{E3ECAF0B-CB2D-4DD7-9A3F-0AAB69508B39}">
      <dgm:prSet/>
      <dgm:spPr/>
      <dgm:t>
        <a:bodyPr/>
        <a:lstStyle/>
        <a:p>
          <a:endParaRPr lang="pl-PL" sz="1600"/>
        </a:p>
      </dgm:t>
    </dgm:pt>
    <dgm:pt modelId="{775B5749-9A41-4EED-8776-64B1BAB58500}" type="parTrans" cxnId="{E3ECAF0B-CB2D-4DD7-9A3F-0AAB69508B39}">
      <dgm:prSet/>
      <dgm:spPr/>
      <dgm:t>
        <a:bodyPr/>
        <a:lstStyle/>
        <a:p>
          <a:endParaRPr lang="pl-PL" sz="1600"/>
        </a:p>
      </dgm:t>
    </dgm:pt>
    <dgm:pt modelId="{1BC9F8B8-A297-401F-B8D2-012CD35DE98A}" type="pres">
      <dgm:prSet presAssocID="{23C195BB-8603-409A-AD62-7EB9A8680AF2}" presName="linear" presStyleCnt="0">
        <dgm:presLayoutVars>
          <dgm:dir/>
          <dgm:animLvl val="lvl"/>
          <dgm:resizeHandles val="exact"/>
        </dgm:presLayoutVars>
      </dgm:prSet>
      <dgm:spPr/>
    </dgm:pt>
    <dgm:pt modelId="{10ABB416-DC06-43B9-8E85-5CBBBC440F8D}" type="pres">
      <dgm:prSet presAssocID="{34F8A14F-BB52-4203-B988-21E2537B59D1}" presName="parentLin" presStyleCnt="0"/>
      <dgm:spPr/>
    </dgm:pt>
    <dgm:pt modelId="{0CE36C13-5C0B-4C48-9BDA-122B5AF443C1}" type="pres">
      <dgm:prSet presAssocID="{34F8A14F-BB52-4203-B988-21E2537B59D1}" presName="parentLeftMargin" presStyleLbl="node1" presStyleIdx="0" presStyleCnt="3"/>
      <dgm:spPr/>
    </dgm:pt>
    <dgm:pt modelId="{99E444FE-8ADF-4739-B806-D1C689D228EB}" type="pres">
      <dgm:prSet presAssocID="{34F8A14F-BB52-4203-B988-21E2537B59D1}" presName="parentText" presStyleLbl="node1" presStyleIdx="0" presStyleCnt="3" custScaleX="177032" custScaleY="162602" custLinFactNeighborX="-88941" custLinFactNeighborY="4762">
        <dgm:presLayoutVars>
          <dgm:chMax val="0"/>
          <dgm:bulletEnabled val="1"/>
        </dgm:presLayoutVars>
      </dgm:prSet>
      <dgm:spPr/>
    </dgm:pt>
    <dgm:pt modelId="{0F36D7F3-8961-45EF-898C-FB79F4E46FEA}" type="pres">
      <dgm:prSet presAssocID="{34F8A14F-BB52-4203-B988-21E2537B59D1}" presName="negativeSpace" presStyleCnt="0"/>
      <dgm:spPr/>
    </dgm:pt>
    <dgm:pt modelId="{98CC5477-5D53-493B-A803-CF50F633F2A1}" type="pres">
      <dgm:prSet presAssocID="{34F8A14F-BB52-4203-B988-21E2537B59D1}" presName="childText" presStyleLbl="conFgAcc1" presStyleIdx="0" presStyleCnt="3">
        <dgm:presLayoutVars>
          <dgm:bulletEnabled val="1"/>
        </dgm:presLayoutVars>
      </dgm:prSet>
      <dgm:spPr/>
    </dgm:pt>
    <dgm:pt modelId="{0367F53D-7006-4760-8370-9A44461A6BBE}" type="pres">
      <dgm:prSet presAssocID="{8C2482C7-F1DE-4D18-836D-9BCBE7E34918}" presName="spaceBetweenRectangles" presStyleCnt="0"/>
      <dgm:spPr/>
    </dgm:pt>
    <dgm:pt modelId="{D3CFB1BF-7172-40D1-8612-7A0BD87CBC7B}" type="pres">
      <dgm:prSet presAssocID="{8BE7EA1E-8328-4558-8325-2EEE5E9004E9}" presName="parentLin" presStyleCnt="0"/>
      <dgm:spPr/>
    </dgm:pt>
    <dgm:pt modelId="{F8882DAF-9C34-43DC-8EEE-C3B8029CACE5}" type="pres">
      <dgm:prSet presAssocID="{8BE7EA1E-8328-4558-8325-2EEE5E9004E9}" presName="parentLeftMargin" presStyleLbl="node1" presStyleIdx="0" presStyleCnt="3"/>
      <dgm:spPr/>
    </dgm:pt>
    <dgm:pt modelId="{629F2664-7CE5-43D2-8616-7BD5E1528E35}" type="pres">
      <dgm:prSet presAssocID="{8BE7EA1E-8328-4558-8325-2EEE5E9004E9}" presName="parentText" presStyleLbl="node1" presStyleIdx="1" presStyleCnt="3" custScaleX="177032" custScaleY="162602" custLinFactNeighborX="-88941" custLinFactNeighborY="4762">
        <dgm:presLayoutVars>
          <dgm:chMax val="0"/>
          <dgm:bulletEnabled val="1"/>
        </dgm:presLayoutVars>
      </dgm:prSet>
      <dgm:spPr/>
    </dgm:pt>
    <dgm:pt modelId="{9A57DF02-D447-403A-A3B2-72298EF12CD5}" type="pres">
      <dgm:prSet presAssocID="{8BE7EA1E-8328-4558-8325-2EEE5E9004E9}" presName="negativeSpace" presStyleCnt="0"/>
      <dgm:spPr/>
    </dgm:pt>
    <dgm:pt modelId="{4B8E817E-582B-4A5F-8EA5-713A1A991998}" type="pres">
      <dgm:prSet presAssocID="{8BE7EA1E-8328-4558-8325-2EEE5E9004E9}" presName="childText" presStyleLbl="conFgAcc1" presStyleIdx="1" presStyleCnt="3">
        <dgm:presLayoutVars>
          <dgm:bulletEnabled val="1"/>
        </dgm:presLayoutVars>
      </dgm:prSet>
      <dgm:spPr/>
    </dgm:pt>
    <dgm:pt modelId="{DA1F876C-6408-4A79-B4DF-C335300AD6E0}" type="pres">
      <dgm:prSet presAssocID="{360DF72E-2226-4D2A-82B7-A245A6623AA9}" presName="spaceBetweenRectangles" presStyleCnt="0"/>
      <dgm:spPr/>
    </dgm:pt>
    <dgm:pt modelId="{968FCCB6-EF29-4400-80D7-A87C63DDE763}" type="pres">
      <dgm:prSet presAssocID="{0CE61E50-AE11-48DB-A8D4-3A489B1BC00C}" presName="parentLin" presStyleCnt="0"/>
      <dgm:spPr/>
    </dgm:pt>
    <dgm:pt modelId="{2660548C-0048-4E70-9252-D12EFAB87DF9}" type="pres">
      <dgm:prSet presAssocID="{0CE61E50-AE11-48DB-A8D4-3A489B1BC00C}" presName="parentLeftMargin" presStyleLbl="node1" presStyleIdx="1" presStyleCnt="3"/>
      <dgm:spPr/>
    </dgm:pt>
    <dgm:pt modelId="{EC7DD719-B234-4DF5-AE8E-625F3A735A4E}" type="pres">
      <dgm:prSet presAssocID="{0CE61E50-AE11-48DB-A8D4-3A489B1BC00C}" presName="parentText" presStyleLbl="node1" presStyleIdx="2" presStyleCnt="3" custScaleX="177032" custScaleY="162602" custLinFactNeighborX="-88941" custLinFactNeighborY="4762">
        <dgm:presLayoutVars>
          <dgm:chMax val="0"/>
          <dgm:bulletEnabled val="1"/>
        </dgm:presLayoutVars>
      </dgm:prSet>
      <dgm:spPr/>
    </dgm:pt>
    <dgm:pt modelId="{0C4E6DC5-2757-4567-B57E-2B2F6A80A27D}" type="pres">
      <dgm:prSet presAssocID="{0CE61E50-AE11-48DB-A8D4-3A489B1BC00C}" presName="negativeSpace" presStyleCnt="0"/>
      <dgm:spPr/>
    </dgm:pt>
    <dgm:pt modelId="{469DB9CE-AE95-4B91-BACB-4340CAE58855}" type="pres">
      <dgm:prSet presAssocID="{0CE61E50-AE11-48DB-A8D4-3A489B1BC00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67EC000-0F4A-408C-9478-8C0F66BF3F55}" type="presOf" srcId="{34F8A14F-BB52-4203-B988-21E2537B59D1}" destId="{0CE36C13-5C0B-4C48-9BDA-122B5AF443C1}" srcOrd="0" destOrd="0" presId="urn:microsoft.com/office/officeart/2005/8/layout/list1"/>
    <dgm:cxn modelId="{E3ECAF0B-CB2D-4DD7-9A3F-0AAB69508B39}" srcId="{23C195BB-8603-409A-AD62-7EB9A8680AF2}" destId="{0CE61E50-AE11-48DB-A8D4-3A489B1BC00C}" srcOrd="2" destOrd="0" parTransId="{775B5749-9A41-4EED-8776-64B1BAB58500}" sibTransId="{C3371A88-4C23-4CDB-828E-EE05486F48BE}"/>
    <dgm:cxn modelId="{9F38AD0F-8B4C-4087-8DA5-0965281137BA}" type="presOf" srcId="{ACE80E2C-0B3A-4416-BDD8-6C5CFD2B8057}" destId="{4B8E817E-582B-4A5F-8EA5-713A1A991998}" srcOrd="0" destOrd="0" presId="urn:microsoft.com/office/officeart/2005/8/layout/list1"/>
    <dgm:cxn modelId="{ABC08B16-15A4-47F5-BCCB-1F238AC6306E}" type="presOf" srcId="{8BE7EA1E-8328-4558-8325-2EEE5E9004E9}" destId="{629F2664-7CE5-43D2-8616-7BD5E1528E35}" srcOrd="1" destOrd="0" presId="urn:microsoft.com/office/officeart/2005/8/layout/list1"/>
    <dgm:cxn modelId="{156E631D-DC27-4772-B88F-51FC5A987EB5}" srcId="{23C195BB-8603-409A-AD62-7EB9A8680AF2}" destId="{34F8A14F-BB52-4203-B988-21E2537B59D1}" srcOrd="0" destOrd="0" parTransId="{E6AD7DBE-2B95-417C-A66F-0A2A8B72EBFD}" sibTransId="{8C2482C7-F1DE-4D18-836D-9BCBE7E34918}"/>
    <dgm:cxn modelId="{C733DE27-C068-44DF-8AFF-E57FEB3966F9}" type="presOf" srcId="{5F777683-958D-4A93-A346-B8A5BC0AA005}" destId="{98CC5477-5D53-493B-A803-CF50F633F2A1}" srcOrd="0" destOrd="0" presId="urn:microsoft.com/office/officeart/2005/8/layout/list1"/>
    <dgm:cxn modelId="{999E7730-B15D-4AAA-BF65-6796BB2821E1}" srcId="{0CE61E50-AE11-48DB-A8D4-3A489B1BC00C}" destId="{7444AAFD-7C86-43BE-BB73-1C2C55191EDF}" srcOrd="0" destOrd="0" parTransId="{3BD69C2A-EC4C-4AA4-B75B-C8F2C38E2094}" sibTransId="{21BF8D28-3860-4C8C-A6BA-4A8526E8DD79}"/>
    <dgm:cxn modelId="{36581F38-8B16-4087-B2A8-231B23C51786}" type="presOf" srcId="{0CE61E50-AE11-48DB-A8D4-3A489B1BC00C}" destId="{2660548C-0048-4E70-9252-D12EFAB87DF9}" srcOrd="0" destOrd="0" presId="urn:microsoft.com/office/officeart/2005/8/layout/list1"/>
    <dgm:cxn modelId="{5EA04481-47B5-4189-940F-AC3B1D81D214}" type="presOf" srcId="{0CE61E50-AE11-48DB-A8D4-3A489B1BC00C}" destId="{EC7DD719-B234-4DF5-AE8E-625F3A735A4E}" srcOrd="1" destOrd="0" presId="urn:microsoft.com/office/officeart/2005/8/layout/list1"/>
    <dgm:cxn modelId="{5DC9FB9D-48D9-46AA-8B15-C99A65A4FF12}" type="presOf" srcId="{7444AAFD-7C86-43BE-BB73-1C2C55191EDF}" destId="{469DB9CE-AE95-4B91-BACB-4340CAE58855}" srcOrd="0" destOrd="0" presId="urn:microsoft.com/office/officeart/2005/8/layout/list1"/>
    <dgm:cxn modelId="{4356479E-DFF0-47CD-B73A-2383C30C068B}" type="presOf" srcId="{34F8A14F-BB52-4203-B988-21E2537B59D1}" destId="{99E444FE-8ADF-4739-B806-D1C689D228EB}" srcOrd="1" destOrd="0" presId="urn:microsoft.com/office/officeart/2005/8/layout/list1"/>
    <dgm:cxn modelId="{926859C5-FEB8-4ED0-BF52-4CC6337486BC}" srcId="{8BE7EA1E-8328-4558-8325-2EEE5E9004E9}" destId="{ACE80E2C-0B3A-4416-BDD8-6C5CFD2B8057}" srcOrd="0" destOrd="0" parTransId="{1B45A570-47A5-48D8-AC37-A0DF339DA9F9}" sibTransId="{7AC8D72E-CBE2-43EE-B5C0-E02EDA73D5C0}"/>
    <dgm:cxn modelId="{B51A01D7-E6B1-4F37-9261-D3D3C6B59DBB}" type="presOf" srcId="{23C195BB-8603-409A-AD62-7EB9A8680AF2}" destId="{1BC9F8B8-A297-401F-B8D2-012CD35DE98A}" srcOrd="0" destOrd="0" presId="urn:microsoft.com/office/officeart/2005/8/layout/list1"/>
    <dgm:cxn modelId="{9EC74FE8-B129-4307-A9F2-309978918863}" srcId="{34F8A14F-BB52-4203-B988-21E2537B59D1}" destId="{5F777683-958D-4A93-A346-B8A5BC0AA005}" srcOrd="0" destOrd="0" parTransId="{64AC59CC-4986-4DBE-8E93-5683AFAC7910}" sibTransId="{5F206B70-5919-426F-AA4A-90F0F9060FF7}"/>
    <dgm:cxn modelId="{72C745EE-0D56-40E8-9D0C-80CDA3F8DB71}" srcId="{23C195BB-8603-409A-AD62-7EB9A8680AF2}" destId="{8BE7EA1E-8328-4558-8325-2EEE5E9004E9}" srcOrd="1" destOrd="0" parTransId="{A96F77CC-202C-4154-A54A-F6EBE7672B8B}" sibTransId="{360DF72E-2226-4D2A-82B7-A245A6623AA9}"/>
    <dgm:cxn modelId="{83C783F2-609A-4CDD-AE2C-84C1C00BCC13}" type="presOf" srcId="{8BE7EA1E-8328-4558-8325-2EEE5E9004E9}" destId="{F8882DAF-9C34-43DC-8EEE-C3B8029CACE5}" srcOrd="0" destOrd="0" presId="urn:microsoft.com/office/officeart/2005/8/layout/list1"/>
    <dgm:cxn modelId="{51F27346-59CF-44F3-BF43-26BD103C7152}" type="presParOf" srcId="{1BC9F8B8-A297-401F-B8D2-012CD35DE98A}" destId="{10ABB416-DC06-43B9-8E85-5CBBBC440F8D}" srcOrd="0" destOrd="0" presId="urn:microsoft.com/office/officeart/2005/8/layout/list1"/>
    <dgm:cxn modelId="{722F07DA-0091-4552-97E0-D5DE23E953A0}" type="presParOf" srcId="{10ABB416-DC06-43B9-8E85-5CBBBC440F8D}" destId="{0CE36C13-5C0B-4C48-9BDA-122B5AF443C1}" srcOrd="0" destOrd="0" presId="urn:microsoft.com/office/officeart/2005/8/layout/list1"/>
    <dgm:cxn modelId="{1905DC62-4C9D-4D76-93C8-AE847FF10A07}" type="presParOf" srcId="{10ABB416-DC06-43B9-8E85-5CBBBC440F8D}" destId="{99E444FE-8ADF-4739-B806-D1C689D228EB}" srcOrd="1" destOrd="0" presId="urn:microsoft.com/office/officeart/2005/8/layout/list1"/>
    <dgm:cxn modelId="{51CB44FB-C1E4-4DDB-A163-251EB0533E69}" type="presParOf" srcId="{1BC9F8B8-A297-401F-B8D2-012CD35DE98A}" destId="{0F36D7F3-8961-45EF-898C-FB79F4E46FEA}" srcOrd="1" destOrd="0" presId="urn:microsoft.com/office/officeart/2005/8/layout/list1"/>
    <dgm:cxn modelId="{E2D81D63-A343-40F2-ABB8-7B6C361B2D03}" type="presParOf" srcId="{1BC9F8B8-A297-401F-B8D2-012CD35DE98A}" destId="{98CC5477-5D53-493B-A803-CF50F633F2A1}" srcOrd="2" destOrd="0" presId="urn:microsoft.com/office/officeart/2005/8/layout/list1"/>
    <dgm:cxn modelId="{52A90A51-E744-4959-BD31-F1AB2563A318}" type="presParOf" srcId="{1BC9F8B8-A297-401F-B8D2-012CD35DE98A}" destId="{0367F53D-7006-4760-8370-9A44461A6BBE}" srcOrd="3" destOrd="0" presId="urn:microsoft.com/office/officeart/2005/8/layout/list1"/>
    <dgm:cxn modelId="{9EF93885-DD97-4EA8-876C-2CE001A7E754}" type="presParOf" srcId="{1BC9F8B8-A297-401F-B8D2-012CD35DE98A}" destId="{D3CFB1BF-7172-40D1-8612-7A0BD87CBC7B}" srcOrd="4" destOrd="0" presId="urn:microsoft.com/office/officeart/2005/8/layout/list1"/>
    <dgm:cxn modelId="{F8E9817E-A835-4A68-8CB5-3133298596A8}" type="presParOf" srcId="{D3CFB1BF-7172-40D1-8612-7A0BD87CBC7B}" destId="{F8882DAF-9C34-43DC-8EEE-C3B8029CACE5}" srcOrd="0" destOrd="0" presId="urn:microsoft.com/office/officeart/2005/8/layout/list1"/>
    <dgm:cxn modelId="{049A255D-F6B6-457E-A208-0DC8B7CB7A5C}" type="presParOf" srcId="{D3CFB1BF-7172-40D1-8612-7A0BD87CBC7B}" destId="{629F2664-7CE5-43D2-8616-7BD5E1528E35}" srcOrd="1" destOrd="0" presId="urn:microsoft.com/office/officeart/2005/8/layout/list1"/>
    <dgm:cxn modelId="{E7717950-A7CC-4662-BB6D-FDA22F63786B}" type="presParOf" srcId="{1BC9F8B8-A297-401F-B8D2-012CD35DE98A}" destId="{9A57DF02-D447-403A-A3B2-72298EF12CD5}" srcOrd="5" destOrd="0" presId="urn:microsoft.com/office/officeart/2005/8/layout/list1"/>
    <dgm:cxn modelId="{86BB588B-C46B-4101-B2C8-8C159D412157}" type="presParOf" srcId="{1BC9F8B8-A297-401F-B8D2-012CD35DE98A}" destId="{4B8E817E-582B-4A5F-8EA5-713A1A991998}" srcOrd="6" destOrd="0" presId="urn:microsoft.com/office/officeart/2005/8/layout/list1"/>
    <dgm:cxn modelId="{A6BEB909-FAA5-43B1-A551-F4F73223033F}" type="presParOf" srcId="{1BC9F8B8-A297-401F-B8D2-012CD35DE98A}" destId="{DA1F876C-6408-4A79-B4DF-C335300AD6E0}" srcOrd="7" destOrd="0" presId="urn:microsoft.com/office/officeart/2005/8/layout/list1"/>
    <dgm:cxn modelId="{1611D51E-7627-489A-9629-BD3883EA6207}" type="presParOf" srcId="{1BC9F8B8-A297-401F-B8D2-012CD35DE98A}" destId="{968FCCB6-EF29-4400-80D7-A87C63DDE763}" srcOrd="8" destOrd="0" presId="urn:microsoft.com/office/officeart/2005/8/layout/list1"/>
    <dgm:cxn modelId="{50B8C964-1E68-41F0-AB43-3BC3DD5A05D5}" type="presParOf" srcId="{968FCCB6-EF29-4400-80D7-A87C63DDE763}" destId="{2660548C-0048-4E70-9252-D12EFAB87DF9}" srcOrd="0" destOrd="0" presId="urn:microsoft.com/office/officeart/2005/8/layout/list1"/>
    <dgm:cxn modelId="{D56CD4E2-BC23-49D7-A5F0-6F35B16357DD}" type="presParOf" srcId="{968FCCB6-EF29-4400-80D7-A87C63DDE763}" destId="{EC7DD719-B234-4DF5-AE8E-625F3A735A4E}" srcOrd="1" destOrd="0" presId="urn:microsoft.com/office/officeart/2005/8/layout/list1"/>
    <dgm:cxn modelId="{7CE013AE-DB8B-4B45-8AF9-94F8A7C48E36}" type="presParOf" srcId="{1BC9F8B8-A297-401F-B8D2-012CD35DE98A}" destId="{0C4E6DC5-2757-4567-B57E-2B2F6A80A27D}" srcOrd="9" destOrd="0" presId="urn:microsoft.com/office/officeart/2005/8/layout/list1"/>
    <dgm:cxn modelId="{67AD2101-70FD-4271-98D1-B33F26A92EA3}" type="presParOf" srcId="{1BC9F8B8-A297-401F-B8D2-012CD35DE98A}" destId="{469DB9CE-AE95-4B91-BACB-4340CAE5885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5D32E8-609F-467C-946D-0A78A67ECE5F}" type="doc">
      <dgm:prSet loTypeId="urn:microsoft.com/office/officeart/2008/layout/VerticalCurv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4CFADF7-E17C-4F39-B269-D8DD0E4A99A6}">
      <dgm:prSet phldrT="[Tekst]"/>
      <dgm:spPr/>
      <dgm:t>
        <a:bodyPr/>
        <a:lstStyle/>
        <a:p>
          <a:r>
            <a:rPr lang="pl-PL" altLang="pl-PL" b="1" dirty="0">
              <a:latin typeface="Arial" panose="020B0604020202020204" pitchFamily="34" charset="0"/>
            </a:rPr>
            <a:t>w formie ustnej do protokołu</a:t>
          </a:r>
          <a:endParaRPr lang="pl-PL" b="1" dirty="0">
            <a:latin typeface="Arial" panose="020B0604020202020204" pitchFamily="34" charset="0"/>
          </a:endParaRPr>
        </a:p>
      </dgm:t>
    </dgm:pt>
    <dgm:pt modelId="{6A11B3E9-7754-4479-992C-A419B4C621C6}" type="parTrans" cxnId="{1D83A848-3EB2-472D-8D33-69AB7BFF1AFD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B4742F6E-A52B-4E57-8870-AAE7ED0D23C5}" type="sibTrans" cxnId="{1D83A848-3EB2-472D-8D33-69AB7BFF1AFD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F4138FDF-5E55-48D7-9AC5-9931CCF84513}">
      <dgm:prSet phldrT="[Tekst]"/>
      <dgm:spPr/>
      <dgm:t>
        <a:bodyPr/>
        <a:lstStyle/>
        <a:p>
          <a:r>
            <a:rPr lang="pl-PL" altLang="pl-PL" b="1" dirty="0">
              <a:latin typeface="Arial" panose="020B0604020202020204" pitchFamily="34" charset="0"/>
            </a:rPr>
            <a:t>pisemnie na adres Urzędu Gminy Kobierzyce</a:t>
          </a:r>
          <a:endParaRPr lang="pl-PL" b="1" dirty="0">
            <a:latin typeface="Arial" panose="020B0604020202020204" pitchFamily="34" charset="0"/>
          </a:endParaRPr>
        </a:p>
      </dgm:t>
    </dgm:pt>
    <dgm:pt modelId="{5D8425F9-C813-49C9-89E2-D220DBDF14A2}" type="parTrans" cxnId="{64995F3B-3EFF-4494-9A89-C52E3FE0393D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38CFAE1D-6DDE-439B-99F3-9B563AAC428D}" type="sibTrans" cxnId="{64995F3B-3EFF-4494-9A89-C52E3FE0393D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1B11E51E-1F69-49B0-94C2-94976A1CDA41}">
      <dgm:prSet phldrT="[Tekst]"/>
      <dgm:spPr/>
      <dgm:t>
        <a:bodyPr/>
        <a:lstStyle/>
        <a:p>
          <a:r>
            <a:rPr lang="pl-PL" altLang="pl-PL" b="1" dirty="0">
              <a:latin typeface="Arial" panose="020B0604020202020204" pitchFamily="34" charset="0"/>
            </a:rPr>
            <a:t>elektronicznie na adres e-mail</a:t>
          </a:r>
          <a:endParaRPr lang="pl-PL" b="1" dirty="0">
            <a:latin typeface="Arial" panose="020B0604020202020204" pitchFamily="34" charset="0"/>
          </a:endParaRPr>
        </a:p>
      </dgm:t>
    </dgm:pt>
    <dgm:pt modelId="{BFAB0ECE-C8E7-4910-9EAF-1570FDCDE462}" type="parTrans" cxnId="{95265F69-E0B3-424A-80F2-8E2C8B1CF4DB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064D8A74-C979-413F-8D55-493E8D6D8994}" type="sibTrans" cxnId="{95265F69-E0B3-424A-80F2-8E2C8B1CF4DB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CB841F43-22EB-441C-B47B-7858CDBB038C}" type="pres">
      <dgm:prSet presAssocID="{8F5D32E8-609F-467C-946D-0A78A67ECE5F}" presName="Name0" presStyleCnt="0">
        <dgm:presLayoutVars>
          <dgm:chMax val="7"/>
          <dgm:chPref val="7"/>
          <dgm:dir/>
        </dgm:presLayoutVars>
      </dgm:prSet>
      <dgm:spPr/>
    </dgm:pt>
    <dgm:pt modelId="{D528B152-B8C8-4B2F-AA14-AABC49787FE4}" type="pres">
      <dgm:prSet presAssocID="{8F5D32E8-609F-467C-946D-0A78A67ECE5F}" presName="Name1" presStyleCnt="0"/>
      <dgm:spPr/>
    </dgm:pt>
    <dgm:pt modelId="{7E8F06C9-5907-4C9D-A1BB-02023453BF68}" type="pres">
      <dgm:prSet presAssocID="{8F5D32E8-609F-467C-946D-0A78A67ECE5F}" presName="cycle" presStyleCnt="0"/>
      <dgm:spPr/>
    </dgm:pt>
    <dgm:pt modelId="{120CF6ED-C941-407A-A511-727BB1346DF6}" type="pres">
      <dgm:prSet presAssocID="{8F5D32E8-609F-467C-946D-0A78A67ECE5F}" presName="srcNode" presStyleLbl="node1" presStyleIdx="0" presStyleCnt="3"/>
      <dgm:spPr/>
    </dgm:pt>
    <dgm:pt modelId="{651621C5-609F-4FFD-AF1D-5D30975A486B}" type="pres">
      <dgm:prSet presAssocID="{8F5D32E8-609F-467C-946D-0A78A67ECE5F}" presName="conn" presStyleLbl="parChTrans1D2" presStyleIdx="0" presStyleCnt="1"/>
      <dgm:spPr/>
    </dgm:pt>
    <dgm:pt modelId="{A8696A28-05EA-45B5-996C-B155ABAC8925}" type="pres">
      <dgm:prSet presAssocID="{8F5D32E8-609F-467C-946D-0A78A67ECE5F}" presName="extraNode" presStyleLbl="node1" presStyleIdx="0" presStyleCnt="3"/>
      <dgm:spPr/>
    </dgm:pt>
    <dgm:pt modelId="{7BB201F0-C685-4DC4-9BA8-BFE000554DF7}" type="pres">
      <dgm:prSet presAssocID="{8F5D32E8-609F-467C-946D-0A78A67ECE5F}" presName="dstNode" presStyleLbl="node1" presStyleIdx="0" presStyleCnt="3"/>
      <dgm:spPr/>
    </dgm:pt>
    <dgm:pt modelId="{5B28FB38-9D61-4D52-808D-0F53A54612AB}" type="pres">
      <dgm:prSet presAssocID="{A4CFADF7-E17C-4F39-B269-D8DD0E4A99A6}" presName="text_1" presStyleLbl="node1" presStyleIdx="0" presStyleCnt="3">
        <dgm:presLayoutVars>
          <dgm:bulletEnabled val="1"/>
        </dgm:presLayoutVars>
      </dgm:prSet>
      <dgm:spPr/>
    </dgm:pt>
    <dgm:pt modelId="{DD95C746-8324-43BD-8C86-B041FFD9477D}" type="pres">
      <dgm:prSet presAssocID="{A4CFADF7-E17C-4F39-B269-D8DD0E4A99A6}" presName="accent_1" presStyleCnt="0"/>
      <dgm:spPr/>
    </dgm:pt>
    <dgm:pt modelId="{6EE08788-6EDD-423C-BDD3-A9AFFE1E9EB5}" type="pres">
      <dgm:prSet presAssocID="{A4CFADF7-E17C-4F39-B269-D8DD0E4A99A6}" presName="accentRepeatNode" presStyleLbl="solidFgAcc1" presStyleIdx="0" presStyleCnt="3"/>
      <dgm:spPr/>
    </dgm:pt>
    <dgm:pt modelId="{F42FC80F-F749-4CB4-BEA3-9ED9E269BCDE}" type="pres">
      <dgm:prSet presAssocID="{F4138FDF-5E55-48D7-9AC5-9931CCF84513}" presName="text_2" presStyleLbl="node1" presStyleIdx="1" presStyleCnt="3">
        <dgm:presLayoutVars>
          <dgm:bulletEnabled val="1"/>
        </dgm:presLayoutVars>
      </dgm:prSet>
      <dgm:spPr/>
    </dgm:pt>
    <dgm:pt modelId="{D97B904A-23C5-4BB1-ABBD-8C83ADDE98E9}" type="pres">
      <dgm:prSet presAssocID="{F4138FDF-5E55-48D7-9AC5-9931CCF84513}" presName="accent_2" presStyleCnt="0"/>
      <dgm:spPr/>
    </dgm:pt>
    <dgm:pt modelId="{B4F7D56F-40BA-4F3D-BF63-106DF20A76C4}" type="pres">
      <dgm:prSet presAssocID="{F4138FDF-5E55-48D7-9AC5-9931CCF84513}" presName="accentRepeatNode" presStyleLbl="solidFgAcc1" presStyleIdx="1" presStyleCnt="3"/>
      <dgm:spPr/>
    </dgm:pt>
    <dgm:pt modelId="{48F821DF-7CF7-4762-A184-F9AE5C5DA936}" type="pres">
      <dgm:prSet presAssocID="{1B11E51E-1F69-49B0-94C2-94976A1CDA41}" presName="text_3" presStyleLbl="node1" presStyleIdx="2" presStyleCnt="3">
        <dgm:presLayoutVars>
          <dgm:bulletEnabled val="1"/>
        </dgm:presLayoutVars>
      </dgm:prSet>
      <dgm:spPr/>
    </dgm:pt>
    <dgm:pt modelId="{87E4DEE4-9929-408A-95CA-AE20A5A2BE76}" type="pres">
      <dgm:prSet presAssocID="{1B11E51E-1F69-49B0-94C2-94976A1CDA41}" presName="accent_3" presStyleCnt="0"/>
      <dgm:spPr/>
    </dgm:pt>
    <dgm:pt modelId="{0CCDCC5C-9048-4A02-881F-BC0D8D6C5A73}" type="pres">
      <dgm:prSet presAssocID="{1B11E51E-1F69-49B0-94C2-94976A1CDA41}" presName="accentRepeatNode" presStyleLbl="solidFgAcc1" presStyleIdx="2" presStyleCnt="3"/>
      <dgm:spPr/>
    </dgm:pt>
  </dgm:ptLst>
  <dgm:cxnLst>
    <dgm:cxn modelId="{65DB3E13-18C8-41B2-A60A-FA7915A4633E}" type="presOf" srcId="{8F5D32E8-609F-467C-946D-0A78A67ECE5F}" destId="{CB841F43-22EB-441C-B47B-7858CDBB038C}" srcOrd="0" destOrd="0" presId="urn:microsoft.com/office/officeart/2008/layout/VerticalCurvedList"/>
    <dgm:cxn modelId="{64995F3B-3EFF-4494-9A89-C52E3FE0393D}" srcId="{8F5D32E8-609F-467C-946D-0A78A67ECE5F}" destId="{F4138FDF-5E55-48D7-9AC5-9931CCF84513}" srcOrd="1" destOrd="0" parTransId="{5D8425F9-C813-49C9-89E2-D220DBDF14A2}" sibTransId="{38CFAE1D-6DDE-439B-99F3-9B563AAC428D}"/>
    <dgm:cxn modelId="{1D83A848-3EB2-472D-8D33-69AB7BFF1AFD}" srcId="{8F5D32E8-609F-467C-946D-0A78A67ECE5F}" destId="{A4CFADF7-E17C-4F39-B269-D8DD0E4A99A6}" srcOrd="0" destOrd="0" parTransId="{6A11B3E9-7754-4479-992C-A419B4C621C6}" sibTransId="{B4742F6E-A52B-4E57-8870-AAE7ED0D23C5}"/>
    <dgm:cxn modelId="{95265F69-E0B3-424A-80F2-8E2C8B1CF4DB}" srcId="{8F5D32E8-609F-467C-946D-0A78A67ECE5F}" destId="{1B11E51E-1F69-49B0-94C2-94976A1CDA41}" srcOrd="2" destOrd="0" parTransId="{BFAB0ECE-C8E7-4910-9EAF-1570FDCDE462}" sibTransId="{064D8A74-C979-413F-8D55-493E8D6D8994}"/>
    <dgm:cxn modelId="{3C74294F-94A6-4FC0-8B50-9BAF764B9274}" type="presOf" srcId="{1B11E51E-1F69-49B0-94C2-94976A1CDA41}" destId="{48F821DF-7CF7-4762-A184-F9AE5C5DA936}" srcOrd="0" destOrd="0" presId="urn:microsoft.com/office/officeart/2008/layout/VerticalCurvedList"/>
    <dgm:cxn modelId="{0A655679-DA11-4EE0-934F-583E2D0A07AA}" type="presOf" srcId="{F4138FDF-5E55-48D7-9AC5-9931CCF84513}" destId="{F42FC80F-F749-4CB4-BEA3-9ED9E269BCDE}" srcOrd="0" destOrd="0" presId="urn:microsoft.com/office/officeart/2008/layout/VerticalCurvedList"/>
    <dgm:cxn modelId="{7B72F1A4-D04C-419D-B6EE-A856A3DFF769}" type="presOf" srcId="{A4CFADF7-E17C-4F39-B269-D8DD0E4A99A6}" destId="{5B28FB38-9D61-4D52-808D-0F53A54612AB}" srcOrd="0" destOrd="0" presId="urn:microsoft.com/office/officeart/2008/layout/VerticalCurvedList"/>
    <dgm:cxn modelId="{0DAA9CEE-0E56-4757-B0FA-838383D92DD5}" type="presOf" srcId="{B4742F6E-A52B-4E57-8870-AAE7ED0D23C5}" destId="{651621C5-609F-4FFD-AF1D-5D30975A486B}" srcOrd="0" destOrd="0" presId="urn:microsoft.com/office/officeart/2008/layout/VerticalCurvedList"/>
    <dgm:cxn modelId="{064C77C8-5277-4297-BAC7-76A97515AD2E}" type="presParOf" srcId="{CB841F43-22EB-441C-B47B-7858CDBB038C}" destId="{D528B152-B8C8-4B2F-AA14-AABC49787FE4}" srcOrd="0" destOrd="0" presId="urn:microsoft.com/office/officeart/2008/layout/VerticalCurvedList"/>
    <dgm:cxn modelId="{1942C041-289A-4261-845B-B68A398FD553}" type="presParOf" srcId="{D528B152-B8C8-4B2F-AA14-AABC49787FE4}" destId="{7E8F06C9-5907-4C9D-A1BB-02023453BF68}" srcOrd="0" destOrd="0" presId="urn:microsoft.com/office/officeart/2008/layout/VerticalCurvedList"/>
    <dgm:cxn modelId="{B5D92745-8E4F-448C-B4FC-A61DDDB566CF}" type="presParOf" srcId="{7E8F06C9-5907-4C9D-A1BB-02023453BF68}" destId="{120CF6ED-C941-407A-A511-727BB1346DF6}" srcOrd="0" destOrd="0" presId="urn:microsoft.com/office/officeart/2008/layout/VerticalCurvedList"/>
    <dgm:cxn modelId="{E320A95A-56AE-4DA2-B57A-9AFCA5D21B1C}" type="presParOf" srcId="{7E8F06C9-5907-4C9D-A1BB-02023453BF68}" destId="{651621C5-609F-4FFD-AF1D-5D30975A486B}" srcOrd="1" destOrd="0" presId="urn:microsoft.com/office/officeart/2008/layout/VerticalCurvedList"/>
    <dgm:cxn modelId="{91B555D1-AB1E-4723-AAB3-F6B9A3BE0B8D}" type="presParOf" srcId="{7E8F06C9-5907-4C9D-A1BB-02023453BF68}" destId="{A8696A28-05EA-45B5-996C-B155ABAC8925}" srcOrd="2" destOrd="0" presId="urn:microsoft.com/office/officeart/2008/layout/VerticalCurvedList"/>
    <dgm:cxn modelId="{8FA9519E-A117-465E-921D-C738D7896C57}" type="presParOf" srcId="{7E8F06C9-5907-4C9D-A1BB-02023453BF68}" destId="{7BB201F0-C685-4DC4-9BA8-BFE000554DF7}" srcOrd="3" destOrd="0" presId="urn:microsoft.com/office/officeart/2008/layout/VerticalCurvedList"/>
    <dgm:cxn modelId="{EC657111-FDA4-4ECB-9BB7-D8F27AB1301A}" type="presParOf" srcId="{D528B152-B8C8-4B2F-AA14-AABC49787FE4}" destId="{5B28FB38-9D61-4D52-808D-0F53A54612AB}" srcOrd="1" destOrd="0" presId="urn:microsoft.com/office/officeart/2008/layout/VerticalCurvedList"/>
    <dgm:cxn modelId="{E6249A23-6597-432A-944C-2E6C973ADF04}" type="presParOf" srcId="{D528B152-B8C8-4B2F-AA14-AABC49787FE4}" destId="{DD95C746-8324-43BD-8C86-B041FFD9477D}" srcOrd="2" destOrd="0" presId="urn:microsoft.com/office/officeart/2008/layout/VerticalCurvedList"/>
    <dgm:cxn modelId="{68051C45-226E-4132-BF1A-02F02F293BC3}" type="presParOf" srcId="{DD95C746-8324-43BD-8C86-B041FFD9477D}" destId="{6EE08788-6EDD-423C-BDD3-A9AFFE1E9EB5}" srcOrd="0" destOrd="0" presId="urn:microsoft.com/office/officeart/2008/layout/VerticalCurvedList"/>
    <dgm:cxn modelId="{A5A8084D-1B2D-4D0D-92C7-EB91FE7B0319}" type="presParOf" srcId="{D528B152-B8C8-4B2F-AA14-AABC49787FE4}" destId="{F42FC80F-F749-4CB4-BEA3-9ED9E269BCDE}" srcOrd="3" destOrd="0" presId="urn:microsoft.com/office/officeart/2008/layout/VerticalCurvedList"/>
    <dgm:cxn modelId="{88E150EE-B79C-42E1-928E-16822EE022E0}" type="presParOf" srcId="{D528B152-B8C8-4B2F-AA14-AABC49787FE4}" destId="{D97B904A-23C5-4BB1-ABBD-8C83ADDE98E9}" srcOrd="4" destOrd="0" presId="urn:microsoft.com/office/officeart/2008/layout/VerticalCurvedList"/>
    <dgm:cxn modelId="{38FF6BC3-84CA-4B6F-9C24-B3DC3BAF7AAF}" type="presParOf" srcId="{D97B904A-23C5-4BB1-ABBD-8C83ADDE98E9}" destId="{B4F7D56F-40BA-4F3D-BF63-106DF20A76C4}" srcOrd="0" destOrd="0" presId="urn:microsoft.com/office/officeart/2008/layout/VerticalCurvedList"/>
    <dgm:cxn modelId="{9CCE3AA2-4A8E-404E-A749-CFB15B9DC734}" type="presParOf" srcId="{D528B152-B8C8-4B2F-AA14-AABC49787FE4}" destId="{48F821DF-7CF7-4762-A184-F9AE5C5DA936}" srcOrd="5" destOrd="0" presId="urn:microsoft.com/office/officeart/2008/layout/VerticalCurvedList"/>
    <dgm:cxn modelId="{729FB5EC-F056-4169-8001-AF115BD53B6D}" type="presParOf" srcId="{D528B152-B8C8-4B2F-AA14-AABC49787FE4}" destId="{87E4DEE4-9929-408A-95CA-AE20A5A2BE76}" srcOrd="6" destOrd="0" presId="urn:microsoft.com/office/officeart/2008/layout/VerticalCurvedList"/>
    <dgm:cxn modelId="{EC53F3AB-FF34-4088-B82F-1F9010582348}" type="presParOf" srcId="{87E4DEE4-9929-408A-95CA-AE20A5A2BE76}" destId="{0CCDCC5C-9048-4A02-881F-BC0D8D6C5A7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1621C5-609F-4FFD-AF1D-5D30975A486B}">
      <dsp:nvSpPr>
        <dsp:cNvPr id="0" name=""/>
        <dsp:cNvSpPr/>
      </dsp:nvSpPr>
      <dsp:spPr>
        <a:xfrm>
          <a:off x="-4649823" y="-712843"/>
          <a:ext cx="5538731" cy="5538731"/>
        </a:xfrm>
        <a:prstGeom prst="blockArc">
          <a:avLst>
            <a:gd name="adj1" fmla="val 18900000"/>
            <a:gd name="adj2" fmla="val 2700000"/>
            <a:gd name="adj3" fmla="val 390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8FB38-9D61-4D52-808D-0F53A54612AB}">
      <dsp:nvSpPr>
        <dsp:cNvPr id="0" name=""/>
        <dsp:cNvSpPr/>
      </dsp:nvSpPr>
      <dsp:spPr>
        <a:xfrm>
          <a:off x="571689" y="411304"/>
          <a:ext cx="6116486" cy="8226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5294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1800" b="1" kern="1200" dirty="0">
              <a:latin typeface="Arial" panose="020B0604020202020204" pitchFamily="34" charset="0"/>
            </a:rPr>
            <a:t>wypełnienie obowiązku ustawowego</a:t>
          </a:r>
          <a:endParaRPr lang="pl-PL" sz="1800" b="1" kern="1200" dirty="0">
            <a:latin typeface="Arial" panose="020B0604020202020204" pitchFamily="34" charset="0"/>
          </a:endParaRPr>
        </a:p>
      </dsp:txBody>
      <dsp:txXfrm>
        <a:off x="571689" y="411304"/>
        <a:ext cx="6116486" cy="822608"/>
      </dsp:txXfrm>
    </dsp:sp>
    <dsp:sp modelId="{6EE08788-6EDD-423C-BDD3-A9AFFE1E9EB5}">
      <dsp:nvSpPr>
        <dsp:cNvPr id="0" name=""/>
        <dsp:cNvSpPr/>
      </dsp:nvSpPr>
      <dsp:spPr>
        <a:xfrm>
          <a:off x="57558" y="308478"/>
          <a:ext cx="1028261" cy="10282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42FC80F-F749-4CB4-BEA3-9ED9E269BCDE}">
      <dsp:nvSpPr>
        <dsp:cNvPr id="0" name=""/>
        <dsp:cNvSpPr/>
      </dsp:nvSpPr>
      <dsp:spPr>
        <a:xfrm>
          <a:off x="870707" y="1645217"/>
          <a:ext cx="5817468" cy="8226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5294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1800" b="1" kern="1200" dirty="0">
              <a:latin typeface="Arial" panose="020B0604020202020204" pitchFamily="34" charset="0"/>
            </a:rPr>
            <a:t>ocena stanu aktualnego i przewidywanych zmian zapotrzebowania na ciepło, energię elektryczną i paliwa gazowe</a:t>
          </a:r>
          <a:endParaRPr lang="pl-PL" sz="1800" b="1" kern="1200" dirty="0">
            <a:latin typeface="Arial" panose="020B0604020202020204" pitchFamily="34" charset="0"/>
          </a:endParaRPr>
        </a:p>
      </dsp:txBody>
      <dsp:txXfrm>
        <a:off x="870707" y="1645217"/>
        <a:ext cx="5817468" cy="822608"/>
      </dsp:txXfrm>
    </dsp:sp>
    <dsp:sp modelId="{B4F7D56F-40BA-4F3D-BF63-106DF20A76C4}">
      <dsp:nvSpPr>
        <dsp:cNvPr id="0" name=""/>
        <dsp:cNvSpPr/>
      </dsp:nvSpPr>
      <dsp:spPr>
        <a:xfrm>
          <a:off x="356577" y="1542391"/>
          <a:ext cx="1028261" cy="10282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8F821DF-7CF7-4762-A184-F9AE5C5DA936}">
      <dsp:nvSpPr>
        <dsp:cNvPr id="0" name=""/>
        <dsp:cNvSpPr/>
      </dsp:nvSpPr>
      <dsp:spPr>
        <a:xfrm>
          <a:off x="571689" y="2879130"/>
          <a:ext cx="6116486" cy="8226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52946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 dirty="0">
              <a:latin typeface="Arial" panose="020B0604020202020204" pitchFamily="34" charset="0"/>
            </a:rPr>
            <a:t>określenie przedsięwzięć racjonalizujących użytkowanie ciepła, energii elektrycznej i paliw gazowych</a:t>
          </a:r>
        </a:p>
      </dsp:txBody>
      <dsp:txXfrm>
        <a:off x="571689" y="2879130"/>
        <a:ext cx="6116486" cy="822608"/>
      </dsp:txXfrm>
    </dsp:sp>
    <dsp:sp modelId="{0CCDCC5C-9048-4A02-881F-BC0D8D6C5A73}">
      <dsp:nvSpPr>
        <dsp:cNvPr id="0" name=""/>
        <dsp:cNvSpPr/>
      </dsp:nvSpPr>
      <dsp:spPr>
        <a:xfrm>
          <a:off x="57558" y="2776304"/>
          <a:ext cx="1028261" cy="10282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C5477-5D53-493B-A803-CF50F633F2A1}">
      <dsp:nvSpPr>
        <dsp:cNvPr id="0" name=""/>
        <dsp:cNvSpPr/>
      </dsp:nvSpPr>
      <dsp:spPr>
        <a:xfrm>
          <a:off x="0" y="611972"/>
          <a:ext cx="8356146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530" tIns="374904" rIns="648530" bIns="113792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l-PL" sz="1600" kern="1200" dirty="0">
              <a:latin typeface="Arial" panose="020B0604020202020204" pitchFamily="34" charset="0"/>
              <a:cs typeface="Arial" panose="020B0604020202020204" pitchFamily="34" charset="0"/>
            </a:rPr>
            <a:t>Regionalny Dyrektor Ochrony Środowiska we Wrocławiu stwierdził, iż nie zachodzą przesłanki od przeprowadzenia strategicznej oceny oddziaływania na środowisko dla Projektu.</a:t>
          </a:r>
        </a:p>
      </dsp:txBody>
      <dsp:txXfrm>
        <a:off x="0" y="611972"/>
        <a:ext cx="8356146" cy="1134000"/>
      </dsp:txXfrm>
    </dsp:sp>
    <dsp:sp modelId="{99E444FE-8ADF-4739-B806-D1C689D228EB}">
      <dsp:nvSpPr>
        <dsp:cNvPr id="0" name=""/>
        <dsp:cNvSpPr/>
      </dsp:nvSpPr>
      <dsp:spPr>
        <a:xfrm>
          <a:off x="35827" y="38953"/>
          <a:ext cx="8029275" cy="8640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090" tIns="0" rIns="22109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pl-PL" sz="1600" b="1" kern="1200" dirty="0">
              <a:latin typeface="Arial" panose="020B0604020202020204" pitchFamily="34" charset="0"/>
              <a:cs typeface="Arial" panose="020B0604020202020204" pitchFamily="34" charset="0"/>
            </a:rPr>
            <a:t>Regionalny Dyrektor Ochrony Środowiska we Wrocławiu</a:t>
          </a:r>
          <a:br>
            <a:rPr lang="pl-PL" sz="1600" b="1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kern="1200" dirty="0">
              <a:latin typeface="Arial" panose="020B0604020202020204" pitchFamily="34" charset="0"/>
              <a:cs typeface="Arial" panose="020B0604020202020204" pitchFamily="34" charset="0"/>
            </a:rPr>
            <a:t>Opinia: WSI.411.2.98.2025.AP z dnia 12 września 2025 r.</a:t>
          </a:r>
        </a:p>
      </dsp:txBody>
      <dsp:txXfrm>
        <a:off x="78004" y="81130"/>
        <a:ext cx="7944921" cy="779647"/>
      </dsp:txXfrm>
    </dsp:sp>
    <dsp:sp modelId="{4B8E817E-582B-4A5F-8EA5-713A1A991998}">
      <dsp:nvSpPr>
        <dsp:cNvPr id="0" name=""/>
        <dsp:cNvSpPr/>
      </dsp:nvSpPr>
      <dsp:spPr>
        <a:xfrm>
          <a:off x="0" y="2441494"/>
          <a:ext cx="8356146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530" tIns="374904" rIns="648530" bIns="113792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l-PL" sz="1600" kern="1200" dirty="0">
              <a:latin typeface="Arial" panose="020B0604020202020204" pitchFamily="34" charset="0"/>
            </a:rPr>
            <a:t>Dolnośląski Państwowy Wojewódzki Inspektor Sanitarny uzgodnił bez uwag zamiar odstąpienia od przeprowadzenia strategicznej oceny oddziaływania na środowisko dla Projektu.</a:t>
          </a:r>
          <a:endParaRPr lang="pl-PL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2441494"/>
        <a:ext cx="8356146" cy="1134000"/>
      </dsp:txXfrm>
    </dsp:sp>
    <dsp:sp modelId="{629F2664-7CE5-43D2-8616-7BD5E1528E35}">
      <dsp:nvSpPr>
        <dsp:cNvPr id="0" name=""/>
        <dsp:cNvSpPr/>
      </dsp:nvSpPr>
      <dsp:spPr>
        <a:xfrm>
          <a:off x="35827" y="1868475"/>
          <a:ext cx="8029275" cy="8640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090" tIns="0" rIns="22109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600"/>
            </a:spcAft>
            <a:buNone/>
          </a:pPr>
          <a:r>
            <a:rPr lang="pl-PL" sz="1600" b="1" kern="1200" dirty="0">
              <a:latin typeface="Arial" panose="020B0604020202020204" pitchFamily="34" charset="0"/>
              <a:cs typeface="Arial" panose="020B0604020202020204" pitchFamily="34" charset="0"/>
            </a:rPr>
            <a:t>Dolnośląski Państwowy Wojewódzki Inspektor Sanitarny</a:t>
          </a:r>
          <a:br>
            <a:rPr lang="pl-PL" sz="1600" b="1" kern="12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b="1" kern="1200" dirty="0">
              <a:latin typeface="Arial" panose="020B0604020202020204" pitchFamily="34" charset="0"/>
              <a:cs typeface="Arial" panose="020B0604020202020204" pitchFamily="34" charset="0"/>
            </a:rPr>
            <a:t>Opinia: ZNS.9022.4.67.2025. MM z dnia 28 sierpnia 2025 r.</a:t>
          </a:r>
        </a:p>
      </dsp:txBody>
      <dsp:txXfrm>
        <a:off x="78004" y="1910652"/>
        <a:ext cx="7944921" cy="779647"/>
      </dsp:txXfrm>
    </dsp:sp>
    <dsp:sp modelId="{469DB9CE-AE95-4B91-BACB-4340CAE58855}">
      <dsp:nvSpPr>
        <dsp:cNvPr id="0" name=""/>
        <dsp:cNvSpPr/>
      </dsp:nvSpPr>
      <dsp:spPr>
        <a:xfrm>
          <a:off x="0" y="4271016"/>
          <a:ext cx="8356146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530" tIns="374904" rIns="648530" bIns="113792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l-PL" sz="1600" kern="1200" baseline="0" dirty="0">
              <a:latin typeface="Arial" panose="020B0604020202020204" pitchFamily="34" charset="0"/>
              <a:cs typeface="Arial" panose="020B0604020202020204" pitchFamily="34" charset="0"/>
            </a:rPr>
            <a:t>Na podstawie art. 19 ust. 5 ustawy Prawo energetyczne zwrócono się </a:t>
          </a:r>
          <a:br>
            <a:rPr lang="pl-PL" sz="1600" kern="1200" baseline="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pl-PL" sz="1600" kern="1200" baseline="0" dirty="0">
              <a:latin typeface="Arial" panose="020B0604020202020204" pitchFamily="34" charset="0"/>
              <a:cs typeface="Arial" panose="020B0604020202020204" pitchFamily="34" charset="0"/>
            </a:rPr>
            <a:t>z prośbą o zaopiniowanie projektu dokumentu do Zarządu Województwa Dolnośląskiego, który pozytywnie zaopiniował dokument</a:t>
          </a:r>
          <a:r>
            <a:rPr lang="pl-PL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sp:txBody>
      <dsp:txXfrm>
        <a:off x="0" y="4271016"/>
        <a:ext cx="8356146" cy="1134000"/>
      </dsp:txXfrm>
    </dsp:sp>
    <dsp:sp modelId="{EC7DD719-B234-4DF5-AE8E-625F3A735A4E}">
      <dsp:nvSpPr>
        <dsp:cNvPr id="0" name=""/>
        <dsp:cNvSpPr/>
      </dsp:nvSpPr>
      <dsp:spPr>
        <a:xfrm>
          <a:off x="35827" y="3697997"/>
          <a:ext cx="8029275" cy="8640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1090" tIns="0" rIns="22109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1600" b="1" kern="1200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rPr>
            <a:t>Zarząd Województwa Dolnośląskiego</a:t>
          </a:r>
          <a:br>
            <a:rPr lang="pl-PL" sz="1600" b="1" kern="1200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rPr>
          </a:br>
          <a:r>
            <a:rPr lang="pl-PL" sz="1600" b="1" kern="1200" dirty="0"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rPr>
            <a:t>Uchwała: Nr 2957/VII/25 z dnia 30 września 2025 r. </a:t>
          </a:r>
          <a:endParaRPr lang="pl-PL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004" y="3740174"/>
        <a:ext cx="7944921" cy="7796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1621C5-609F-4FFD-AF1D-5D30975A486B}">
      <dsp:nvSpPr>
        <dsp:cNvPr id="0" name=""/>
        <dsp:cNvSpPr/>
      </dsp:nvSpPr>
      <dsp:spPr>
        <a:xfrm>
          <a:off x="-4139997" y="-635336"/>
          <a:ext cx="4933095" cy="4933095"/>
        </a:xfrm>
        <a:prstGeom prst="blockArc">
          <a:avLst>
            <a:gd name="adj1" fmla="val 18900000"/>
            <a:gd name="adj2" fmla="val 2700000"/>
            <a:gd name="adj3" fmla="val 438"/>
          </a:avLst>
        </a:pr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8FB38-9D61-4D52-808D-0F53A54612AB}">
      <dsp:nvSpPr>
        <dsp:cNvPr id="0" name=""/>
        <dsp:cNvSpPr/>
      </dsp:nvSpPr>
      <dsp:spPr>
        <a:xfrm>
          <a:off x="510041" y="366242"/>
          <a:ext cx="6008024" cy="7324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1409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2300" b="1" kern="1200" dirty="0">
              <a:latin typeface="Arial" panose="020B0604020202020204" pitchFamily="34" charset="0"/>
            </a:rPr>
            <a:t>w formie ustnej do protokołu</a:t>
          </a:r>
          <a:endParaRPr lang="pl-PL" sz="2300" b="1" kern="1200" dirty="0">
            <a:latin typeface="Arial" panose="020B0604020202020204" pitchFamily="34" charset="0"/>
          </a:endParaRPr>
        </a:p>
      </dsp:txBody>
      <dsp:txXfrm>
        <a:off x="510041" y="366242"/>
        <a:ext cx="6008024" cy="732484"/>
      </dsp:txXfrm>
    </dsp:sp>
    <dsp:sp modelId="{6EE08788-6EDD-423C-BDD3-A9AFFE1E9EB5}">
      <dsp:nvSpPr>
        <dsp:cNvPr id="0" name=""/>
        <dsp:cNvSpPr/>
      </dsp:nvSpPr>
      <dsp:spPr>
        <a:xfrm>
          <a:off x="52238" y="274681"/>
          <a:ext cx="915605" cy="9156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2FC80F-F749-4CB4-BEA3-9ED9E269BCDE}">
      <dsp:nvSpPr>
        <dsp:cNvPr id="0" name=""/>
        <dsp:cNvSpPr/>
      </dsp:nvSpPr>
      <dsp:spPr>
        <a:xfrm>
          <a:off x="776299" y="1464968"/>
          <a:ext cx="5741766" cy="7324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1409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2300" b="1" kern="1200" dirty="0">
              <a:latin typeface="Arial" panose="020B0604020202020204" pitchFamily="34" charset="0"/>
            </a:rPr>
            <a:t>pisemnie na adres Urzędu Gminy Kobierzyce</a:t>
          </a:r>
          <a:endParaRPr lang="pl-PL" sz="2300" b="1" kern="1200" dirty="0">
            <a:latin typeface="Arial" panose="020B0604020202020204" pitchFamily="34" charset="0"/>
          </a:endParaRPr>
        </a:p>
      </dsp:txBody>
      <dsp:txXfrm>
        <a:off x="776299" y="1464968"/>
        <a:ext cx="5741766" cy="732484"/>
      </dsp:txXfrm>
    </dsp:sp>
    <dsp:sp modelId="{B4F7D56F-40BA-4F3D-BF63-106DF20A76C4}">
      <dsp:nvSpPr>
        <dsp:cNvPr id="0" name=""/>
        <dsp:cNvSpPr/>
      </dsp:nvSpPr>
      <dsp:spPr>
        <a:xfrm>
          <a:off x="318496" y="1373408"/>
          <a:ext cx="915605" cy="9156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F821DF-7CF7-4762-A184-F9AE5C5DA936}">
      <dsp:nvSpPr>
        <dsp:cNvPr id="0" name=""/>
        <dsp:cNvSpPr/>
      </dsp:nvSpPr>
      <dsp:spPr>
        <a:xfrm>
          <a:off x="510041" y="2563695"/>
          <a:ext cx="6008024" cy="73248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1409" tIns="58420" rIns="58420" bIns="5842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2300" b="1" kern="1200" dirty="0">
              <a:latin typeface="Arial" panose="020B0604020202020204" pitchFamily="34" charset="0"/>
            </a:rPr>
            <a:t>elektronicznie na adres e-mail</a:t>
          </a:r>
          <a:endParaRPr lang="pl-PL" sz="2300" b="1" kern="1200" dirty="0">
            <a:latin typeface="Arial" panose="020B0604020202020204" pitchFamily="34" charset="0"/>
          </a:endParaRPr>
        </a:p>
      </dsp:txBody>
      <dsp:txXfrm>
        <a:off x="510041" y="2563695"/>
        <a:ext cx="6008024" cy="732484"/>
      </dsp:txXfrm>
    </dsp:sp>
    <dsp:sp modelId="{0CCDCC5C-9048-4A02-881F-BC0D8D6C5A73}">
      <dsp:nvSpPr>
        <dsp:cNvPr id="0" name=""/>
        <dsp:cNvSpPr/>
      </dsp:nvSpPr>
      <dsp:spPr>
        <a:xfrm>
          <a:off x="52238" y="2472134"/>
          <a:ext cx="915605" cy="9156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D53DD7-5532-1690-12CE-0D7221D89F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942A2E-D8E8-C3B2-45E8-3DE0CF40C61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FFA0FAA-659E-47DA-9EBE-9E72EBB15A21}" type="datetimeFigureOut">
              <a:rPr lang="en-US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80729ED-A0A4-DD98-3DDF-07F54C1A28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DCB89C1-4B94-A1D2-7466-AE7F81644D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731AFC-EB3E-2212-B3B9-200F344C5D8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DFBD4-CFAE-80AC-3F32-8F9CE7D387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B3D7FA5-FE09-48BE-83A7-881B3CEBCDB7}" type="slidenum">
              <a:rPr lang="en-US" altLang="pl-PL"/>
              <a:pPr>
                <a:defRPr/>
              </a:pPr>
              <a:t>‹#›</a:t>
            </a:fld>
            <a:endParaRPr lang="en-US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3D7FA5-FE09-48BE-83A7-881B3CEBCDB7}" type="slidenum">
              <a:rPr lang="en-US" altLang="pl-PL" smtClean="0"/>
              <a:pPr>
                <a:defRPr/>
              </a:pPr>
              <a:t>4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728677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A5A7B6-9E28-47E6-A181-00A6A5FD445A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008AB-0AE2-4514-9761-D4D33DAB39E9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409835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116F02-E22A-473D-BD33-6A0374CB4D03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FE811C-BBC8-4380-B82D-8655BB91E95A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70212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EA437F-EBC1-49C5-B5D5-C8B2D557C61F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B67B0A-917A-41FD-83FF-5C15E7CF9B86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0252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996E5D-6ABA-47E1-8C43-B48ADD8AA5F8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776A22-5334-4AA3-8187-52329C731581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935082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6A5073-6B84-443B-8CBD-7B6C31098F38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29EA9E-C4E2-46BE-BA76-F1873F671D89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584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5B1ABE-0576-4B74-84FA-78414393C17C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8758C6-D229-4130-AFC5-44D95A486FA9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522959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0315B4-9781-4648-BCB9-32DA08F1E972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C8DA85-45C6-41D0-B1D6-B4C54B097316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045070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0CA859-90B2-40D6-868E-C7F38C7F06C3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64EDEF-DEFB-47BA-BDB9-D8EC10065BBB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99734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66C49A-6FDB-49E6-90AB-BC0F401733BF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9DCB9-52E1-4245-A873-135CBBF5F658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307077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45682D-7097-4C6A-A0AB-8CE41330E700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BDF2FB-39F8-4A35-AB34-92866EDBA287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381431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B98201-BD6D-4ACF-B128-D1D1D7250814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6CCCA-9FE5-4057-B6DD-B7527D7B98EC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154078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10084D-56D6-4DED-A3EF-AE9EB2E5CE01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B81564-5261-4E63-B2F5-B446E13975FA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97490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27ED86-571E-4E5B-9D8F-0B33140C9556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E5D785-04A5-4BCE-9D03-6DA26D04A322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023019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A1576F-1AE0-4BB1-9DDD-C40B654393AE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1C3BB8-8382-4FEB-88DA-C1AB3FC9F587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294855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516321-8700-4658-B12D-7243E8C4C16F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2D3182-7804-42BB-8262-AC30EFFBECE4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43548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271D36-A906-4F94-86E7-3EB60DB8A876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0B5B66-2B74-4AE3-B136-B8809B193135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28192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 dirty="0">
                <a:latin typeface="Arial" panose="020B0604020202020204" pitchFamily="34" charset="0"/>
              </a:endParaRPr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 dirty="0">
                <a:latin typeface="Arial" panose="020B0604020202020204" pitchFamily="34" charset="0"/>
              </a:endParaRPr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 dirty="0">
                <a:latin typeface="Arial" panose="020B0604020202020204" pitchFamily="34" charset="0"/>
              </a:endParaRPr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 dirty="0">
                <a:latin typeface="Arial" panose="020B0604020202020204" pitchFamily="34" charset="0"/>
              </a:endParaRPr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 dirty="0">
                <a:latin typeface="Arial" panose="020B0604020202020204" pitchFamily="34" charset="0"/>
              </a:endParaRPr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 dirty="0">
                <a:latin typeface="Arial" panose="020B0604020202020204" pitchFamily="34" charset="0"/>
              </a:endParaRPr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 dirty="0">
                <a:latin typeface="Arial" panose="020B0604020202020204" pitchFamily="34" charset="0"/>
              </a:endParaRPr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72CE9DD-0480-499B-AD5E-1F9162BB4BD6}" type="datetime1">
              <a:rPr lang="en-US" smtClean="0"/>
              <a:pPr>
                <a:defRPr/>
              </a:pPr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FFDAC81-195C-4B1E-BB13-806B55492D39}" type="slidenum">
              <a:rPr lang="en-US" altLang="pl-PL" smtClean="0"/>
              <a:pPr>
                <a:defRPr/>
              </a:pPr>
              <a:t>‹#›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3278322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25" r:id="rId1"/>
    <p:sldLayoutId id="2147484826" r:id="rId2"/>
    <p:sldLayoutId id="2147484827" r:id="rId3"/>
    <p:sldLayoutId id="2147484828" r:id="rId4"/>
    <p:sldLayoutId id="2147484829" r:id="rId5"/>
    <p:sldLayoutId id="2147484830" r:id="rId6"/>
    <p:sldLayoutId id="2147484831" r:id="rId7"/>
    <p:sldLayoutId id="2147484832" r:id="rId8"/>
    <p:sldLayoutId id="2147484833" r:id="rId9"/>
    <p:sldLayoutId id="2147484834" r:id="rId10"/>
    <p:sldLayoutId id="2147484835" r:id="rId11"/>
    <p:sldLayoutId id="2147484836" r:id="rId12"/>
    <p:sldLayoutId id="2147484837" r:id="rId13"/>
    <p:sldLayoutId id="2147484838" r:id="rId14"/>
    <p:sldLayoutId id="2147484839" r:id="rId15"/>
    <p:sldLayoutId id="214748484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Arial" panose="020B0604020202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12" Type="http://schemas.openxmlformats.org/officeDocument/2006/relationships/image" Target="../media/image8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7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6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ytuł 2">
            <a:extLst>
              <a:ext uri="{FF2B5EF4-FFF2-40B4-BE49-F238E27FC236}">
                <a16:creationId xmlns:a16="http://schemas.microsoft.com/office/drawing/2014/main" id="{F6C2858C-5E32-48E0-96FC-0943509C4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489" y="1869004"/>
            <a:ext cx="6203950" cy="3119991"/>
          </a:xfrm>
        </p:spPr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pl-PL" altLang="pl-PL" sz="2800" b="1" dirty="0">
                <a:solidFill>
                  <a:schemeClr val="tx1"/>
                </a:solidFill>
                <a:ea typeface="Cambria" panose="02040503050406030204" pitchFamily="18" charset="0"/>
                <a:cs typeface="Cambria" panose="02040503050406030204" pitchFamily="18" charset="0"/>
              </a:rPr>
              <a:t>Aktualizacja projektu założeń do planu zaopatrzenia w ciepło, energię elektryczną i paliwa gazowe dla Gminy Kobierzyce na lata 2025-2039</a:t>
            </a:r>
          </a:p>
        </p:txBody>
      </p:sp>
      <p:sp>
        <p:nvSpPr>
          <p:cNvPr id="2" name="Symbol zastępczy numeru slajdu 3">
            <a:extLst>
              <a:ext uri="{FF2B5EF4-FFF2-40B4-BE49-F238E27FC236}">
                <a16:creationId xmlns:a16="http://schemas.microsoft.com/office/drawing/2014/main" id="{D6E12695-092C-B219-CA7B-8841D1DC7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9DCB9-52E1-4245-A873-135CBBF5F658}" type="slidenum">
              <a:rPr lang="en-US" altLang="pl-PL" smtClean="0"/>
              <a:pPr>
                <a:defRPr/>
              </a:pPr>
              <a:t>1</a:t>
            </a:fld>
            <a:endParaRPr lang="en-US" altLang="pl-PL" dirty="0"/>
          </a:p>
        </p:txBody>
      </p:sp>
      <p:pic>
        <p:nvPicPr>
          <p:cNvPr id="6147" name="Obraz 3">
            <a:extLst>
              <a:ext uri="{FF2B5EF4-FFF2-40B4-BE49-F238E27FC236}">
                <a16:creationId xmlns:a16="http://schemas.microsoft.com/office/drawing/2014/main" id="{C106E1E2-DE3C-B917-FC9B-22F359128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3438"/>
            <a:ext cx="2460625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Obraz 5">
            <a:extLst>
              <a:ext uri="{FF2B5EF4-FFF2-40B4-BE49-F238E27FC236}">
                <a16:creationId xmlns:a16="http://schemas.microsoft.com/office/drawing/2014/main" id="{8E17BB29-40FA-C1C4-7FA4-50A4CFE65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7322755" y="2412835"/>
            <a:ext cx="1708914" cy="208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pole tekstowe 4">
            <a:extLst>
              <a:ext uri="{FF2B5EF4-FFF2-40B4-BE49-F238E27FC236}">
                <a16:creationId xmlns:a16="http://schemas.microsoft.com/office/drawing/2014/main" id="{D8B93EA8-F3A7-74C8-CE33-3EAFDE371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195263"/>
            <a:ext cx="6102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Podstawa prawna</a:t>
            </a:r>
          </a:p>
        </p:txBody>
      </p:sp>
      <p:sp>
        <p:nvSpPr>
          <p:cNvPr id="7171" name="pole tekstowe 6">
            <a:extLst>
              <a:ext uri="{FF2B5EF4-FFF2-40B4-BE49-F238E27FC236}">
                <a16:creationId xmlns:a16="http://schemas.microsoft.com/office/drawing/2014/main" id="{76C2DFB9-CD4F-01A8-D7AE-7EDD2117C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1042988"/>
            <a:ext cx="8269287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</a:rPr>
              <a:t>Obowiązek opracowania Projektu założeń do planu zaopatrzenia w ciepło, energię elektryczną i paliwa gazowe wynika z art. 19 ust. 3 Ustawy z dnia 10 kwietnia 1997 r. </a:t>
            </a:r>
            <a:b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pl-PL" altLang="pl-PL" sz="1600" b="1" dirty="0">
                <a:solidFill>
                  <a:schemeClr val="tx1"/>
                </a:solidFill>
                <a:latin typeface="Arial" panose="020B0604020202020204" pitchFamily="34" charset="0"/>
              </a:rPr>
              <a:t>Prawo Energetyczne </a:t>
            </a: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</a:rPr>
              <a:t>(Dz.U. 2024 r. poz. 266).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</a:rPr>
              <a:t>Art. 19. Ustawy Prawo Energetyczne:</a:t>
            </a:r>
          </a:p>
          <a:p>
            <a:pPr lvl="1" algn="just">
              <a:spcBef>
                <a:spcPct val="0"/>
              </a:spcBef>
              <a:buClrTx/>
              <a:buSzTx/>
              <a:buNone/>
            </a:pPr>
            <a:r>
              <a:rPr lang="pl-PL" altLang="pl-PL" dirty="0">
                <a:solidFill>
                  <a:schemeClr val="tx1"/>
                </a:solidFill>
                <a:latin typeface="Arial" panose="020B0604020202020204" pitchFamily="34" charset="0"/>
              </a:rPr>
              <a:t>1. Burmistrz (Wójt, Prezydent miasta) opracowuje projekt założeń do planu zaopatrzenia w ciepło, energię elektryczną i paliwa gazowe, zwany dalej „projektem założeń”.</a:t>
            </a:r>
          </a:p>
          <a:p>
            <a:pPr lvl="1" algn="just">
              <a:spcBef>
                <a:spcPct val="0"/>
              </a:spcBef>
              <a:buClrTx/>
              <a:buSzTx/>
              <a:buNone/>
            </a:pPr>
            <a:r>
              <a:rPr lang="pl-PL" altLang="pl-PL" dirty="0">
                <a:solidFill>
                  <a:schemeClr val="tx1"/>
                </a:solidFill>
                <a:latin typeface="Arial" panose="020B0604020202020204" pitchFamily="34" charset="0"/>
              </a:rPr>
              <a:t>2. Projekt założeń sporządza się dla obszaru gminy co najmniej na okres 15 lat</a:t>
            </a:r>
            <a:br>
              <a:rPr lang="pl-PL" altLang="pl-PL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pl-PL" altLang="pl-PL" dirty="0">
                <a:solidFill>
                  <a:schemeClr val="tx1"/>
                </a:solidFill>
                <a:latin typeface="Arial" panose="020B0604020202020204" pitchFamily="34" charset="0"/>
              </a:rPr>
              <a:t>i aktualizuje co najmniej raz na 3 lata.</a:t>
            </a:r>
          </a:p>
          <a:p>
            <a:pPr lvl="1" algn="just">
              <a:spcBef>
                <a:spcPct val="0"/>
              </a:spcBef>
              <a:buClrTx/>
              <a:buSzTx/>
              <a:buNone/>
            </a:pPr>
            <a:endParaRPr lang="pl-PL" altLang="pl-PL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</a:rPr>
              <a:t>Dokument stanowi aktualizację względem ostatniej Aktualizacji Założeń dla gminy Kobierzyce na lata 2022 – 2036 (przyjętej w 2022 roku).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</a:rPr>
              <a:t>Aktualizacja opisuje stan na 31.12.2024 roku i obejmuje perspektywę na lata 2025-2039.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pl-PL" altLang="pl-PL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7EEB5250-1091-3512-F12C-D9F942D18CF4}"/>
              </a:ext>
            </a:extLst>
          </p:cNvPr>
          <p:cNvCxnSpPr/>
          <p:nvPr/>
        </p:nvCxnSpPr>
        <p:spPr>
          <a:xfrm>
            <a:off x="238125" y="868363"/>
            <a:ext cx="902493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4D6222CB-DFB1-1119-9002-F1064E7CB304}"/>
              </a:ext>
            </a:extLst>
          </p:cNvPr>
          <p:cNvCxnSpPr/>
          <p:nvPr/>
        </p:nvCxnSpPr>
        <p:spPr>
          <a:xfrm>
            <a:off x="238125" y="2106613"/>
            <a:ext cx="902493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Łącznik prosty 5">
            <a:extLst>
              <a:ext uri="{FF2B5EF4-FFF2-40B4-BE49-F238E27FC236}">
                <a16:creationId xmlns:a16="http://schemas.microsoft.com/office/drawing/2014/main" id="{D7420CA0-8603-231A-38F7-F413DFBADCA7}"/>
              </a:ext>
            </a:extLst>
          </p:cNvPr>
          <p:cNvCxnSpPr/>
          <p:nvPr/>
        </p:nvCxnSpPr>
        <p:spPr>
          <a:xfrm>
            <a:off x="238125" y="4038283"/>
            <a:ext cx="902493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ymbol zastępczy numeru slajdu 3">
            <a:extLst>
              <a:ext uri="{FF2B5EF4-FFF2-40B4-BE49-F238E27FC236}">
                <a16:creationId xmlns:a16="http://schemas.microsoft.com/office/drawing/2014/main" id="{9CFA69DE-7CF0-034C-CAF5-DB117DA63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9DCB9-52E1-4245-A873-135CBBF5F658}" type="slidenum">
              <a:rPr lang="en-US" altLang="pl-PL" smtClean="0"/>
              <a:pPr>
                <a:defRPr/>
              </a:pPr>
              <a:t>2</a:t>
            </a:fld>
            <a:endParaRPr lang="en-US" alt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pole tekstowe 4">
            <a:extLst>
              <a:ext uri="{FF2B5EF4-FFF2-40B4-BE49-F238E27FC236}">
                <a16:creationId xmlns:a16="http://schemas.microsoft.com/office/drawing/2014/main" id="{EBF2E230-DA4B-7E39-723D-B640D1E70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195263"/>
            <a:ext cx="6102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Cel dokumentu</a:t>
            </a:r>
          </a:p>
        </p:txBody>
      </p:sp>
      <p:sp>
        <p:nvSpPr>
          <p:cNvPr id="8195" name="pole tekstowe 6">
            <a:extLst>
              <a:ext uri="{FF2B5EF4-FFF2-40B4-BE49-F238E27FC236}">
                <a16:creationId xmlns:a16="http://schemas.microsoft.com/office/drawing/2014/main" id="{6DB40238-BB85-91D1-6E86-657B03E3E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1042988"/>
            <a:ext cx="81724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spcAft>
                <a:spcPts val="800"/>
              </a:spcAft>
              <a:buNone/>
            </a:pPr>
            <a:r>
              <a:rPr lang="pl-PL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Celem projektu jest ocena stanu aktualnego i przewidywanych zmian zapotrzebowania na ciepło, energię elektryczną i paliwa gazowe w mieście,</a:t>
            </a:r>
            <a:br>
              <a:rPr lang="pl-PL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</a:br>
            <a:r>
              <a:rPr lang="pl-PL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 także określenie przedsięwzięć racjonalizujących użytkowanie ciepła, energii elektrycznej i paliw gazowych.</a:t>
            </a:r>
            <a:endParaRPr lang="pl-PL" sz="1800" kern="100" dirty="0">
              <a:solidFill>
                <a:schemeClr val="tx1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3C5E926A-25B3-89E3-0900-8935B4D50855}"/>
              </a:ext>
            </a:extLst>
          </p:cNvPr>
          <p:cNvCxnSpPr/>
          <p:nvPr/>
        </p:nvCxnSpPr>
        <p:spPr>
          <a:xfrm>
            <a:off x="238125" y="868363"/>
            <a:ext cx="902493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5584F26-AAA1-E25A-DD9F-D689FAF6D0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4603911"/>
              </p:ext>
            </p:extLst>
          </p:nvPr>
        </p:nvGraphicFramePr>
        <p:xfrm>
          <a:off x="970454" y="2417941"/>
          <a:ext cx="6744137" cy="4113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Grafika 4" descr="Dokument kontur">
            <a:extLst>
              <a:ext uri="{FF2B5EF4-FFF2-40B4-BE49-F238E27FC236}">
                <a16:creationId xmlns:a16="http://schemas.microsoft.com/office/drawing/2014/main" id="{1AEE90F3-DF75-F27D-CC02-D033096EBD6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01090" y="2777490"/>
            <a:ext cx="914400" cy="914400"/>
          </a:xfrm>
          <a:prstGeom prst="rect">
            <a:avLst/>
          </a:prstGeom>
        </p:spPr>
      </p:pic>
      <p:pic>
        <p:nvPicPr>
          <p:cNvPr id="7" name="Grafika 6" descr="Ładowanie baterii kontur">
            <a:extLst>
              <a:ext uri="{FF2B5EF4-FFF2-40B4-BE49-F238E27FC236}">
                <a16:creationId xmlns:a16="http://schemas.microsoft.com/office/drawing/2014/main" id="{B01C79B1-BF0C-EC24-2669-0FD3400BA5A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427797" y="4017263"/>
            <a:ext cx="914400" cy="914400"/>
          </a:xfrm>
          <a:prstGeom prst="rect">
            <a:avLst/>
          </a:prstGeom>
        </p:spPr>
      </p:pic>
      <p:pic>
        <p:nvPicPr>
          <p:cNvPr id="9" name="Grafika 8" descr="Energia odnawialna kontur">
            <a:extLst>
              <a:ext uri="{FF2B5EF4-FFF2-40B4-BE49-F238E27FC236}">
                <a16:creationId xmlns:a16="http://schemas.microsoft.com/office/drawing/2014/main" id="{51562609-C5CB-8A88-3AFA-BA90C73BA12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01090" y="5234062"/>
            <a:ext cx="914400" cy="914400"/>
          </a:xfrm>
          <a:prstGeom prst="rect">
            <a:avLst/>
          </a:prstGeom>
        </p:spPr>
      </p:pic>
      <p:sp>
        <p:nvSpPr>
          <p:cNvPr id="10" name="Symbol zastępczy numeru slajdu 3">
            <a:extLst>
              <a:ext uri="{FF2B5EF4-FFF2-40B4-BE49-F238E27FC236}">
                <a16:creationId xmlns:a16="http://schemas.microsoft.com/office/drawing/2014/main" id="{908811EC-71F2-602D-5E5D-080DD5084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9DCB9-52E1-4245-A873-135CBBF5F658}" type="slidenum">
              <a:rPr lang="en-US" altLang="pl-PL" smtClean="0"/>
              <a:pPr>
                <a:defRPr/>
              </a:pPr>
              <a:t>3</a:t>
            </a:fld>
            <a:endParaRPr lang="en-US" alt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Łącznik prosty 1">
            <a:extLst>
              <a:ext uri="{FF2B5EF4-FFF2-40B4-BE49-F238E27FC236}">
                <a16:creationId xmlns:a16="http://schemas.microsoft.com/office/drawing/2014/main" id="{F3AB47CC-16F5-542C-F1E5-8057889D8A72}"/>
              </a:ext>
            </a:extLst>
          </p:cNvPr>
          <p:cNvCxnSpPr/>
          <p:nvPr/>
        </p:nvCxnSpPr>
        <p:spPr>
          <a:xfrm>
            <a:off x="238125" y="868363"/>
            <a:ext cx="902493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19" name="pole tekstowe 4">
            <a:extLst>
              <a:ext uri="{FF2B5EF4-FFF2-40B4-BE49-F238E27FC236}">
                <a16:creationId xmlns:a16="http://schemas.microsoft.com/office/drawing/2014/main" id="{FC477B07-2C0A-A0E2-01A1-0076789D4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195263"/>
            <a:ext cx="872966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Zakres Projektu założeń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C2096CBC-644C-776D-3076-D049A6424653}"/>
              </a:ext>
            </a:extLst>
          </p:cNvPr>
          <p:cNvSpPr txBox="1"/>
          <p:nvPr/>
        </p:nvSpPr>
        <p:spPr>
          <a:xfrm>
            <a:off x="417513" y="979488"/>
            <a:ext cx="8052117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1600" b="1" dirty="0">
                <a:latin typeface="Arial" panose="020B0604020202020204" pitchFamily="34" charset="0"/>
              </a:rPr>
              <a:t>W Projekcie założeń Gminy Kobierzyce zawarto: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 altLang="pl-PL" sz="1600" b="1" dirty="0">
              <a:latin typeface="Arial" panose="020B0604020202020204" pitchFamily="34" charset="0"/>
            </a:endParaRP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1600" dirty="0">
                <a:latin typeface="Arial" panose="020B0604020202020204" pitchFamily="34" charset="0"/>
              </a:rPr>
              <a:t>Odniesienie do innych dokumentów, planów i regulacji prawnych</a:t>
            </a:r>
            <a:r>
              <a:rPr lang="pl-PL" sz="1600" dirty="0">
                <a:latin typeface="Arial" panose="020B0604020202020204" pitchFamily="34" charset="0"/>
              </a:rPr>
              <a:t>;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Charakterystykę Gminy Kobierzyce: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położenie,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demografię,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działalność gospodarczą,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mieszkalnictwo, zabudowę;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Ocenę stanu aktualnego zaopatrzenia gminy: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w ciepło,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w energię elektryczną,</a:t>
            </a:r>
          </a:p>
          <a:p>
            <a:pPr marL="742950" lvl="1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w paliwa gazowe;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Opis </a:t>
            </a:r>
            <a:r>
              <a:rPr lang="pl-PL" altLang="pl-PL" sz="1600" dirty="0">
                <a:latin typeface="Arial" panose="020B0604020202020204" pitchFamily="34" charset="0"/>
              </a:rPr>
              <a:t>infrastruktury zaopatrującej gminę w nośniki energii;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Analizę współpracy z gminami sąsiadującymi;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altLang="pl-PL" sz="1600" dirty="0">
                <a:latin typeface="Arial" panose="020B0604020202020204" pitchFamily="34" charset="0"/>
              </a:rPr>
              <a:t>Prognozy zmian bilansu energetycznego do roku 2039;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Określenie możliwości wykorzystania lokalnych zasobów paliw i energii, w tym OZE;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Ocenę możliwości stosowania środków poprawy efektywności energetycznej;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Analizę przedsięwzięć racjonalizujących użytkowanie energii;</a:t>
            </a:r>
          </a:p>
          <a:p>
            <a:pPr marL="285750" indent="-28575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1600" dirty="0">
                <a:latin typeface="Arial" panose="020B0604020202020204" pitchFamily="34" charset="0"/>
              </a:rPr>
              <a:t>Założenia zapotrzebowania na ciepło, energię i paliwa gazowe w mieście do</a:t>
            </a:r>
            <a:br>
              <a:rPr lang="pl-PL" sz="1600" dirty="0">
                <a:latin typeface="Arial" panose="020B0604020202020204" pitchFamily="34" charset="0"/>
              </a:rPr>
            </a:br>
            <a:r>
              <a:rPr lang="pl-PL" sz="1600" dirty="0">
                <a:latin typeface="Arial" panose="020B0604020202020204" pitchFamily="34" charset="0"/>
              </a:rPr>
              <a:t>roku 2039 w scenariuszach: rozwoju, stabilizacji i ograniczenia.</a:t>
            </a:r>
          </a:p>
          <a:p>
            <a:pPr algn="just" eaLnBrk="1" hangingPunct="1">
              <a:defRPr/>
            </a:pPr>
            <a:endParaRPr lang="pl-PL" altLang="pl-PL" sz="1600" dirty="0">
              <a:latin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pl-PL" altLang="pl-PL" sz="1600" dirty="0">
                <a:latin typeface="Arial" panose="020B0604020202020204" pitchFamily="34" charset="0"/>
              </a:rPr>
              <a:t>Na potrzeby Aktualizacji założeń przeprowadzono ankietyzację przedsiębiorstw energetycznych pod kątem ich planów inwestycyjnych na terenie gminy</a:t>
            </a:r>
            <a:r>
              <a:rPr lang="pl-PL" altLang="pl-PL" sz="1400" dirty="0">
                <a:latin typeface="Arial" panose="020B0604020202020204" pitchFamily="34" charset="0"/>
              </a:rPr>
              <a:t>. </a:t>
            </a:r>
          </a:p>
          <a:p>
            <a:pPr algn="just" eaLnBrk="1" hangingPunct="1">
              <a:buFont typeface="Wingdings" panose="05000000000000000000" pitchFamily="2" charset="2"/>
              <a:buChar char="ü"/>
              <a:defRPr/>
            </a:pPr>
            <a:endParaRPr lang="pl-PL" altLang="pl-PL" sz="1400" dirty="0">
              <a:latin typeface="Arial" panose="020B0604020202020204" pitchFamily="34" charset="0"/>
            </a:endParaRPr>
          </a:p>
        </p:txBody>
      </p:sp>
      <p:sp>
        <p:nvSpPr>
          <p:cNvPr id="3" name="Symbol zastępczy numeru slajdu 3">
            <a:extLst>
              <a:ext uri="{FF2B5EF4-FFF2-40B4-BE49-F238E27FC236}">
                <a16:creationId xmlns:a16="http://schemas.microsoft.com/office/drawing/2014/main" id="{4071A578-0AA1-A884-0C78-6595B154A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9DCB9-52E1-4245-A873-135CBBF5F658}" type="slidenum">
              <a:rPr lang="en-US" altLang="pl-PL" smtClean="0"/>
              <a:pPr>
                <a:defRPr/>
              </a:pPr>
              <a:t>4</a:t>
            </a:fld>
            <a:endParaRPr lang="en-US" alt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Łącznik prosty 1">
            <a:extLst>
              <a:ext uri="{FF2B5EF4-FFF2-40B4-BE49-F238E27FC236}">
                <a16:creationId xmlns:a16="http://schemas.microsoft.com/office/drawing/2014/main" id="{52503506-BC4C-1FDE-7AF4-64A62910ACC6}"/>
              </a:ext>
            </a:extLst>
          </p:cNvPr>
          <p:cNvCxnSpPr/>
          <p:nvPr/>
        </p:nvCxnSpPr>
        <p:spPr>
          <a:xfrm>
            <a:off x="238125" y="868363"/>
            <a:ext cx="902493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3" name="pole tekstowe 4">
            <a:extLst>
              <a:ext uri="{FF2B5EF4-FFF2-40B4-BE49-F238E27FC236}">
                <a16:creationId xmlns:a16="http://schemas.microsoft.com/office/drawing/2014/main" id="{DA574079-22DD-C93E-CB27-EB47058FB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195263"/>
            <a:ext cx="872966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Prognoza zaopatrzenia</a:t>
            </a:r>
          </a:p>
        </p:txBody>
      </p:sp>
      <p:sp>
        <p:nvSpPr>
          <p:cNvPr id="10244" name="pole tekstowe 3">
            <a:extLst>
              <a:ext uri="{FF2B5EF4-FFF2-40B4-BE49-F238E27FC236}">
                <a16:creationId xmlns:a16="http://schemas.microsoft.com/office/drawing/2014/main" id="{546A1D6A-4433-3556-A5D8-499EFB19B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1066800"/>
            <a:ext cx="8485187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Względem ostatniej aktualizacji dokumentu z 2022 r. utrzymał się trend rozwojowy gminy, </a:t>
            </a:r>
            <a:b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</a:b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a zapotrzebowanie na nośniki wzrosło o ok. </a:t>
            </a:r>
            <a:r>
              <a:rPr lang="pl-PL" altLang="pl-PL" sz="160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40%.</a:t>
            </a: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None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Najważniejszą częścią projektu jest opracowanie prognozy zapotrzebowania na ciepło, energię elektryczną i paliwa gazowe na terenie gminy w celu oceny możliwości pokrycia zapotrzebowania na nośniki przez dostawców.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None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Prognozę podzielono na scenariusze: rozwoju, stabilizacji i ograniczenia, które zakładają różne tempo zajmowania nowych terenów budowlanych, rozwoju przedsiębiorstw, intensyfikacji działań termomodernizacyjnych i innych przedsięwzięć poprawiających efektywność energetyczną na terenie gminy.</a:t>
            </a:r>
          </a:p>
          <a:p>
            <a:pPr marL="285750" indent="-285750" algn="just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Scenariusze:</a:t>
            </a:r>
          </a:p>
          <a:p>
            <a:pPr marL="540000" lvl="1" algn="just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l-PL" altLang="pl-PL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w scenariuszu rozwoju wzrośnie zapotrzebowanie, energię elektryczną i paliwa gazowe, zapotrzebowanie na ciepło wzrośnie w mniejszym stopniu,</a:t>
            </a:r>
          </a:p>
          <a:p>
            <a:pPr marL="540000" lvl="1" algn="just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l-PL" altLang="pl-PL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w scenariuszach stabilnym i ograniczenia wzrośnie zapotrzebowanie na wszystkie nośniki, w tym przewiduje się większy wzrost zapotrzebowania na ciepło</a:t>
            </a:r>
          </a:p>
          <a:p>
            <a:pPr marL="540000" lvl="1" algn="just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l-PL" altLang="pl-PL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scenariusz stabilny opiera się na aktualnym trendzie rozwoju gminy, który pozostał niezmienny od ostatniej aktualizacji dokumentu</a:t>
            </a:r>
          </a:p>
          <a:p>
            <a:pPr marL="540000" lvl="1" algn="just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pl-PL" altLang="pl-PL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w scenariuszu rozwoju wzrost zużycia energii elektrycznej i gazu będzie najbardziej dynamiczny, a w scenariuszu ograniczenia - najmniej dynamiczny.</a:t>
            </a:r>
          </a:p>
        </p:txBody>
      </p:sp>
      <p:sp>
        <p:nvSpPr>
          <p:cNvPr id="3" name="Symbol zastępczy numeru slajdu 3">
            <a:extLst>
              <a:ext uri="{FF2B5EF4-FFF2-40B4-BE49-F238E27FC236}">
                <a16:creationId xmlns:a16="http://schemas.microsoft.com/office/drawing/2014/main" id="{0F95D4EC-9C3A-DB6F-4747-48E8A5BEE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9DCB9-52E1-4245-A873-135CBBF5F658}" type="slidenum">
              <a:rPr lang="en-US" altLang="pl-PL" smtClean="0"/>
              <a:pPr>
                <a:defRPr/>
              </a:pPr>
              <a:t>5</a:t>
            </a:fld>
            <a:endParaRPr lang="en-US" alt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AB205-AACF-357C-2A60-7425899B8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Łącznik prosty 1">
            <a:extLst>
              <a:ext uri="{FF2B5EF4-FFF2-40B4-BE49-F238E27FC236}">
                <a16:creationId xmlns:a16="http://schemas.microsoft.com/office/drawing/2014/main" id="{9CA33855-DCEB-7AE1-0C91-325F0BB192BB}"/>
              </a:ext>
            </a:extLst>
          </p:cNvPr>
          <p:cNvCxnSpPr/>
          <p:nvPr/>
        </p:nvCxnSpPr>
        <p:spPr>
          <a:xfrm>
            <a:off x="238125" y="868363"/>
            <a:ext cx="902493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3" name="pole tekstowe 4">
            <a:extLst>
              <a:ext uri="{FF2B5EF4-FFF2-40B4-BE49-F238E27FC236}">
                <a16:creationId xmlns:a16="http://schemas.microsoft.com/office/drawing/2014/main" id="{F656AB40-2253-6AC8-0C7D-71DDA9CD2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195263"/>
            <a:ext cx="872966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Prognoza zaopatrzenia</a:t>
            </a:r>
          </a:p>
        </p:txBody>
      </p:sp>
      <p:sp>
        <p:nvSpPr>
          <p:cNvPr id="10244" name="pole tekstowe 3">
            <a:extLst>
              <a:ext uri="{FF2B5EF4-FFF2-40B4-BE49-F238E27FC236}">
                <a16:creationId xmlns:a16="http://schemas.microsoft.com/office/drawing/2014/main" id="{C5DF541A-5BA8-D29A-0742-573E7649A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1066800"/>
            <a:ext cx="8485187" cy="4544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0" fontAlgn="base" hangingPunct="0">
              <a:buNone/>
            </a:pPr>
            <a:r>
              <a: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Najważniejsze plany przedsiębiorstw energetycznych:</a:t>
            </a:r>
          </a:p>
          <a:p>
            <a:pPr marL="540000" indent="-285750" eaLnBrk="0" fontAlgn="base" hangingPunct="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zwiększenie mocy dwóch z trzech stacji zasilania 110/20 </a:t>
            </a:r>
            <a:r>
              <a:rPr lang="pl-PL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</a:t>
            </a:r>
            <a:r>
              <a: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40000" indent="-285750" eaLnBrk="0" fontAlgn="base" hangingPunct="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modernizacja i rozbudowa stacji 400/110 </a:t>
            </a:r>
            <a:r>
              <a:rPr lang="pl-PL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</a:t>
            </a:r>
            <a:r>
              <a: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540000" indent="-285750" eaLnBrk="0" fontAlgn="base" hangingPunct="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rozbudowa sieci gazowej,</a:t>
            </a:r>
          </a:p>
          <a:p>
            <a:pPr marL="540000" indent="-285750" eaLnBrk="0" fontAlgn="base" hangingPunct="0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budowa stacji gazowej.</a:t>
            </a:r>
          </a:p>
          <a:p>
            <a:pPr marL="285750" indent="-285750" algn="just" eaLnBrk="1" hangingPunct="1"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Przedsiębiorstwa stale monitorują również zarządzaną infrastrukturę, która na bieżąco jest remontowana i modernizowana, by zapewniać bezpieczeństwo energetyczne.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None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Plany przedsiębiorstw energetycznych zapewniają realizację założeń, o których mowa</a:t>
            </a:r>
            <a:b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</a:b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w art. 19 ust. 8 Ustawy Prawo energetyczne.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None/>
            </a:pPr>
            <a:endParaRPr lang="pl-PL" altLang="pl-PL" sz="1600" dirty="0">
              <a:solidFill>
                <a:schemeClr val="tx1"/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  <a:ea typeface="Cambria" panose="02040503050406030204" pitchFamily="18" charset="0"/>
              </a:rPr>
              <a:t>Obecnie funkcjonujące na terenie gminy systemy: elektroenergetyczny oraz gazowniczy zapewniają odpowiedni poziom bezpieczeństwa energetycznego Gminy Kobierzyce we wszystkich przyjętych scenariuszach.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 3" panose="05040102010807070707" pitchFamily="18" charset="2"/>
              <a:buNone/>
            </a:pPr>
            <a:endParaRPr lang="pl-PL" altLang="pl-PL" sz="1600" dirty="0">
              <a:solidFill>
                <a:schemeClr val="tx1"/>
              </a:solidFill>
              <a:highlight>
                <a:srgbClr val="FF00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ymbol zastępczy numeru slajdu 3">
            <a:extLst>
              <a:ext uri="{FF2B5EF4-FFF2-40B4-BE49-F238E27FC236}">
                <a16:creationId xmlns:a16="http://schemas.microsoft.com/office/drawing/2014/main" id="{29348FAD-FAAE-9EB3-95A9-37694CD15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9DCB9-52E1-4245-A873-135CBBF5F658}" type="slidenum">
              <a:rPr lang="en-US" altLang="pl-PL" smtClean="0"/>
              <a:pPr>
                <a:defRPr/>
              </a:pPr>
              <a:t>6</a:t>
            </a:fld>
            <a:endParaRPr lang="en-US" altLang="pl-PL" dirty="0"/>
          </a:p>
        </p:txBody>
      </p:sp>
    </p:spTree>
    <p:extLst>
      <p:ext uri="{BB962C8B-B14F-4D97-AF65-F5344CB8AC3E}">
        <p14:creationId xmlns:p14="http://schemas.microsoft.com/office/powerpoint/2010/main" val="114133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Łącznik prosty 1">
            <a:extLst>
              <a:ext uri="{FF2B5EF4-FFF2-40B4-BE49-F238E27FC236}">
                <a16:creationId xmlns:a16="http://schemas.microsoft.com/office/drawing/2014/main" id="{D76AD01A-4888-8624-D26C-C87EE69ECE51}"/>
              </a:ext>
            </a:extLst>
          </p:cNvPr>
          <p:cNvCxnSpPr/>
          <p:nvPr/>
        </p:nvCxnSpPr>
        <p:spPr>
          <a:xfrm>
            <a:off x="238125" y="868363"/>
            <a:ext cx="902493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8" name="pole tekstowe 4">
            <a:extLst>
              <a:ext uri="{FF2B5EF4-FFF2-40B4-BE49-F238E27FC236}">
                <a16:creationId xmlns:a16="http://schemas.microsoft.com/office/drawing/2014/main" id="{1DCA63A6-264B-43B1-4F8E-4C553BCDC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195263"/>
            <a:ext cx="6102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Proces opiniowania</a:t>
            </a:r>
          </a:p>
        </p:txBody>
      </p:sp>
      <p:sp>
        <p:nvSpPr>
          <p:cNvPr id="3" name="Symbol zastępczy numeru slajdu 3">
            <a:extLst>
              <a:ext uri="{FF2B5EF4-FFF2-40B4-BE49-F238E27FC236}">
                <a16:creationId xmlns:a16="http://schemas.microsoft.com/office/drawing/2014/main" id="{5A046E7E-4C64-6833-5766-3139A8059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9DCB9-52E1-4245-A873-135CBBF5F658}" type="slidenum">
              <a:rPr lang="en-US" altLang="pl-PL" smtClean="0"/>
              <a:pPr>
                <a:defRPr/>
              </a:pPr>
              <a:t>7</a:t>
            </a:fld>
            <a:endParaRPr lang="en-US" altLang="pl-PL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412B0F5-028B-DC7D-A7BE-A0EE82EAA0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7859749"/>
              </p:ext>
            </p:extLst>
          </p:nvPr>
        </p:nvGraphicFramePr>
        <p:xfrm>
          <a:off x="512083" y="1065817"/>
          <a:ext cx="835614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pole tekstowe 4">
            <a:extLst>
              <a:ext uri="{FF2B5EF4-FFF2-40B4-BE49-F238E27FC236}">
                <a16:creationId xmlns:a16="http://schemas.microsoft.com/office/drawing/2014/main" id="{D47747BE-2264-5502-E12A-F55F76AC1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195263"/>
            <a:ext cx="6102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Udział społeczeństwa</a:t>
            </a:r>
          </a:p>
        </p:txBody>
      </p:sp>
      <p:sp>
        <p:nvSpPr>
          <p:cNvPr id="12291" name="pole tekstowe 6">
            <a:extLst>
              <a:ext uri="{FF2B5EF4-FFF2-40B4-BE49-F238E27FC236}">
                <a16:creationId xmlns:a16="http://schemas.microsoft.com/office/drawing/2014/main" id="{EA9FFD95-1536-A37D-45A8-CBB5AB209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2" y="1042988"/>
            <a:ext cx="902493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</a:rPr>
              <a:t>Działając na podstawie art. 19 ust. 6 i 7 Ustawy Prawo energetyczne i w odniesieniu do z art. 39 Ustawy z dnia 3 października 2008 roku o udostępnianiu informacji o środowisku i jego ochronie, udziale społeczeństwa w ochronie środowiska oraz o ocenach oddziaływania na środowisko (Dz.U. 2024 r., poz. 1112 t.j.) 17 września 2025 r. podano informację o wyłożeniu projektu </a:t>
            </a:r>
            <a:b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</a:rPr>
              <a:t>do publicznego wglądu.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1600" dirty="0">
                <a:solidFill>
                  <a:schemeClr val="tx1"/>
                </a:solidFill>
                <a:latin typeface="Arial" panose="020B0604020202020204" pitchFamily="34" charset="0"/>
              </a:rPr>
              <a:t>Uwagi i wnioski do projektu mogły być wnoszone od dnia 18 września do 8 października 2025 r. </a:t>
            </a:r>
          </a:p>
        </p:txBody>
      </p:sp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53A1C83-44F8-528D-ABCB-8383787FBB8E}"/>
              </a:ext>
            </a:extLst>
          </p:cNvPr>
          <p:cNvCxnSpPr/>
          <p:nvPr/>
        </p:nvCxnSpPr>
        <p:spPr>
          <a:xfrm>
            <a:off x="238125" y="868363"/>
            <a:ext cx="902493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D16874A-CA21-79ED-8C79-1EFB22A0A9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2192351"/>
              </p:ext>
            </p:extLst>
          </p:nvPr>
        </p:nvGraphicFramePr>
        <p:xfrm>
          <a:off x="731462" y="2563892"/>
          <a:ext cx="6566910" cy="3662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CC9AE8E-4460-81C3-B4E0-0009B4BDD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9DCB9-52E1-4245-A873-135CBBF5F658}" type="slidenum">
              <a:rPr lang="en-US" altLang="pl-PL" smtClean="0"/>
              <a:pPr>
                <a:defRPr/>
              </a:pPr>
              <a:t>8</a:t>
            </a:fld>
            <a:endParaRPr lang="en-US" altLang="pl-PL" dirty="0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FA925225-9F69-726C-6ED7-8D1ACEE4C441}"/>
              </a:ext>
            </a:extLst>
          </p:cNvPr>
          <p:cNvSpPr txBox="1"/>
          <p:nvPr/>
        </p:nvSpPr>
        <p:spPr>
          <a:xfrm>
            <a:off x="417512" y="6324183"/>
            <a:ext cx="68808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Do przedmiotowego projektu nie wpłynęły żadne uwagi i wnioski.</a:t>
            </a:r>
            <a:endParaRPr lang="pl-PL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pole tekstowe 4">
            <a:extLst>
              <a:ext uri="{FF2B5EF4-FFF2-40B4-BE49-F238E27FC236}">
                <a16:creationId xmlns:a16="http://schemas.microsoft.com/office/drawing/2014/main" id="{1B63B316-C140-66A4-5162-7B7089D90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075" y="6013450"/>
            <a:ext cx="380936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3200" b="1" dirty="0">
                <a:solidFill>
                  <a:schemeClr val="accent1"/>
                </a:solidFill>
                <a:latin typeface="Arial" panose="020B0604020202020204" pitchFamily="34" charset="0"/>
              </a:rPr>
              <a:t>Dziękuję za uwagę</a:t>
            </a:r>
          </a:p>
        </p:txBody>
      </p:sp>
      <p:sp>
        <p:nvSpPr>
          <p:cNvPr id="2" name="Symbol zastępczy numeru slajdu 3">
            <a:extLst>
              <a:ext uri="{FF2B5EF4-FFF2-40B4-BE49-F238E27FC236}">
                <a16:creationId xmlns:a16="http://schemas.microsoft.com/office/drawing/2014/main" id="{4ED95D26-8FEE-BE08-3115-2035687B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69DCB9-52E1-4245-A873-135CBBF5F658}" type="slidenum">
              <a:rPr lang="en-US" altLang="pl-PL" smtClean="0"/>
              <a:pPr>
                <a:defRPr/>
              </a:pPr>
              <a:t>9</a:t>
            </a:fld>
            <a:endParaRPr lang="en-US" altLang="pl-PL"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DD831256-B29C-106F-FF50-B4E23F3E2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330" y="3842553"/>
            <a:ext cx="2462997" cy="24629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Zielony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5852</TotalTime>
  <Words>913</Words>
  <Application>Microsoft Office PowerPoint</Application>
  <PresentationFormat>Panoramiczny</PresentationFormat>
  <Paragraphs>90</Paragraphs>
  <Slides>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</vt:lpstr>
      <vt:lpstr>Wingdings</vt:lpstr>
      <vt:lpstr>Wingdings 3</vt:lpstr>
      <vt:lpstr>Faseta</vt:lpstr>
      <vt:lpstr>Aktualizacja projektu założeń do planu zaopatrzenia w ciepło, energię elektryczną i paliwa gazowe dla Gminy Kobierzyce na lata 2025-2039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PROGRAMY MOTYWACYJNE I NARZĘDZIA DO ZMIANY ZACHOWAŃ UŻYTKOWNIKÓW  BUDYNKU SZKOLNEGO</dc:title>
  <dc:creator/>
  <cp:lastModifiedBy>Oliwia Safin</cp:lastModifiedBy>
  <cp:revision>525</cp:revision>
  <dcterms:created xsi:type="dcterms:W3CDTF">2019-11-09T10:19:00Z</dcterms:created>
  <dcterms:modified xsi:type="dcterms:W3CDTF">2025-10-20T12:33:52Z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